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3" r:id="rId2"/>
    <p:sldMasterId id="2147483667" r:id="rId3"/>
    <p:sldMasterId id="2147483674" r:id="rId4"/>
    <p:sldMasterId id="2147483827" r:id="rId5"/>
  </p:sldMasterIdLst>
  <p:notesMasterIdLst>
    <p:notesMasterId r:id="rId114"/>
  </p:notesMasterIdLst>
  <p:sldIdLst>
    <p:sldId id="714" r:id="rId6"/>
    <p:sldId id="1026" r:id="rId7"/>
    <p:sldId id="898" r:id="rId8"/>
    <p:sldId id="883" r:id="rId9"/>
    <p:sldId id="888" r:id="rId10"/>
    <p:sldId id="571" r:id="rId11"/>
    <p:sldId id="572" r:id="rId12"/>
    <p:sldId id="957" r:id="rId13"/>
    <p:sldId id="964" r:id="rId14"/>
    <p:sldId id="965" r:id="rId15"/>
    <p:sldId id="966" r:id="rId16"/>
    <p:sldId id="967" r:id="rId17"/>
    <p:sldId id="968" r:id="rId18"/>
    <p:sldId id="969" r:id="rId19"/>
    <p:sldId id="970" r:id="rId20"/>
    <p:sldId id="971" r:id="rId21"/>
    <p:sldId id="972" r:id="rId22"/>
    <p:sldId id="889" r:id="rId23"/>
    <p:sldId id="891" r:id="rId24"/>
    <p:sldId id="954" r:id="rId25"/>
    <p:sldId id="951" r:id="rId26"/>
    <p:sldId id="975" r:id="rId27"/>
    <p:sldId id="993" r:id="rId28"/>
    <p:sldId id="684" r:id="rId29"/>
    <p:sldId id="900" r:id="rId30"/>
    <p:sldId id="901" r:id="rId31"/>
    <p:sldId id="902" r:id="rId32"/>
    <p:sldId id="1028" r:id="rId33"/>
    <p:sldId id="721" r:id="rId34"/>
    <p:sldId id="722" r:id="rId35"/>
    <p:sldId id="723" r:id="rId36"/>
    <p:sldId id="724" r:id="rId37"/>
    <p:sldId id="726" r:id="rId38"/>
    <p:sldId id="1088" r:id="rId39"/>
    <p:sldId id="1089" r:id="rId40"/>
    <p:sldId id="1090" r:id="rId41"/>
    <p:sldId id="1091" r:id="rId42"/>
    <p:sldId id="1092" r:id="rId43"/>
    <p:sldId id="1093" r:id="rId44"/>
    <p:sldId id="1094" r:id="rId45"/>
    <p:sldId id="1095" r:id="rId46"/>
    <p:sldId id="1096" r:id="rId47"/>
    <p:sldId id="1097" r:id="rId48"/>
    <p:sldId id="1098" r:id="rId49"/>
    <p:sldId id="1099" r:id="rId50"/>
    <p:sldId id="1100" r:id="rId51"/>
    <p:sldId id="727" r:id="rId52"/>
    <p:sldId id="728" r:id="rId53"/>
    <p:sldId id="849" r:id="rId54"/>
    <p:sldId id="850" r:id="rId55"/>
    <p:sldId id="851" r:id="rId56"/>
    <p:sldId id="730" r:id="rId57"/>
    <p:sldId id="731" r:id="rId58"/>
    <p:sldId id="732" r:id="rId59"/>
    <p:sldId id="733" r:id="rId60"/>
    <p:sldId id="734" r:id="rId61"/>
    <p:sldId id="735" r:id="rId62"/>
    <p:sldId id="736" r:id="rId63"/>
    <p:sldId id="737" r:id="rId64"/>
    <p:sldId id="921" r:id="rId65"/>
    <p:sldId id="922" r:id="rId66"/>
    <p:sldId id="923" r:id="rId67"/>
    <p:sldId id="1102" r:id="rId68"/>
    <p:sldId id="1103" r:id="rId69"/>
    <p:sldId id="1104" r:id="rId70"/>
    <p:sldId id="927" r:id="rId71"/>
    <p:sldId id="1101" r:id="rId72"/>
    <p:sldId id="929" r:id="rId73"/>
    <p:sldId id="930" r:id="rId74"/>
    <p:sldId id="931" r:id="rId75"/>
    <p:sldId id="932" r:id="rId76"/>
    <p:sldId id="933" r:id="rId77"/>
    <p:sldId id="934" r:id="rId78"/>
    <p:sldId id="935" r:id="rId79"/>
    <p:sldId id="936" r:id="rId80"/>
    <p:sldId id="949" r:id="rId81"/>
    <p:sldId id="950" r:id="rId82"/>
    <p:sldId id="980" r:id="rId83"/>
    <p:sldId id="882" r:id="rId84"/>
    <p:sldId id="994" r:id="rId85"/>
    <p:sldId id="884" r:id="rId86"/>
    <p:sldId id="887" r:id="rId87"/>
    <p:sldId id="995" r:id="rId88"/>
    <p:sldId id="762" r:id="rId89"/>
    <p:sldId id="763" r:id="rId90"/>
    <p:sldId id="764" r:id="rId91"/>
    <p:sldId id="765" r:id="rId92"/>
    <p:sldId id="766" r:id="rId93"/>
    <p:sldId id="767" r:id="rId94"/>
    <p:sldId id="768" r:id="rId95"/>
    <p:sldId id="769" r:id="rId96"/>
    <p:sldId id="810" r:id="rId97"/>
    <p:sldId id="770" r:id="rId98"/>
    <p:sldId id="952" r:id="rId99"/>
    <p:sldId id="996" r:id="rId100"/>
    <p:sldId id="981" r:id="rId101"/>
    <p:sldId id="835" r:id="rId102"/>
    <p:sldId id="836" r:id="rId103"/>
    <p:sldId id="837" r:id="rId104"/>
    <p:sldId id="838" r:id="rId105"/>
    <p:sldId id="955" r:id="rId106"/>
    <p:sldId id="840" r:id="rId107"/>
    <p:sldId id="842" r:id="rId108"/>
    <p:sldId id="843" r:id="rId109"/>
    <p:sldId id="956" r:id="rId110"/>
    <p:sldId id="846" r:id="rId111"/>
    <p:sldId id="439" r:id="rId112"/>
    <p:sldId id="824" r:id="rId1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00CC66"/>
    <a:srgbClr val="008000"/>
    <a:srgbClr val="0768A9"/>
    <a:srgbClr val="F27F00"/>
    <a:srgbClr val="A5002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4" autoAdjust="0"/>
    <p:restoredTop sz="83677" autoAdjust="0"/>
  </p:normalViewPr>
  <p:slideViewPr>
    <p:cSldViewPr snapToGrid="0">
      <p:cViewPr varScale="1">
        <p:scale>
          <a:sx n="64" d="100"/>
          <a:sy n="64" d="100"/>
        </p:scale>
        <p:origin x="8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2490" y="-84"/>
      </p:cViewPr>
      <p:guideLst>
        <p:guide orient="horz" pos="2928"/>
        <p:guide pos="2208"/>
      </p:guideLst>
    </p:cSldViewPr>
  </p:notesViewPr>
  <p:gridSpacing cx="75895" cy="7589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theme" Target="theme/theme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102" Type="http://schemas.openxmlformats.org/officeDocument/2006/relationships/slide" Target="slides/slide97.xml"/><Relationship Id="rId110" Type="http://schemas.openxmlformats.org/officeDocument/2006/relationships/slide" Target="slides/slide105.xml"/><Relationship Id="rId11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13" Type="http://schemas.openxmlformats.org/officeDocument/2006/relationships/slide" Target="slides/slide108.xml"/><Relationship Id="rId118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1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11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3F08282-243E-491F-BE7C-39F3FDCB1A12}" type="datetimeFigureOut">
              <a:rPr lang="en-US"/>
              <a:pPr>
                <a:defRPr/>
              </a:pPr>
              <a:t>10/12/2020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EF93F21-5A10-4D92-8F0D-973ECC50B2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840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ES" altLang="zh-CN" dirty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AD22D0-AFD0-4D38-BEC9-033B948C38B9}" type="slidenum">
              <a:rPr lang="en-US" altLang="zh-CN"/>
              <a:pPr eaLnBrk="1" hangingPunct="1">
                <a:spcBef>
                  <a:spcPct val="0"/>
                </a:spcBef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983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81438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r>
              <a:rPr lang="en-US" sz="1800" dirty="0">
                <a:latin typeface="Candara" pitchFamily="34" charset="0"/>
              </a:rPr>
              <a:t>Wolters Kluwer Health is the third largest division of Wolters Kluwer supporting Legal &amp; Regulatory, Tax &amp; Accounting and Financial Service information services sectors.  Within our Health Division, we provide content and solutions to support Education/Learning, Medical Research and Point of Care.</a:t>
            </a:r>
          </a:p>
          <a:p>
            <a:pPr marL="0" lvl="1"/>
            <a:endParaRPr lang="en-US" sz="1800" dirty="0">
              <a:latin typeface="Candara" pitchFamily="34" charset="0"/>
            </a:endParaRPr>
          </a:p>
          <a:p>
            <a:r>
              <a:rPr lang="en-US" baseline="0" dirty="0"/>
              <a:t>Medical Research includes familiar product brand names Lippincott Williams &amp; Wilkins journals, Ovid – global online research platform offering 3</a:t>
            </a:r>
            <a:r>
              <a:rPr lang="en-US" baseline="30000" dirty="0"/>
              <a:t>rd</a:t>
            </a:r>
            <a:r>
              <a:rPr lang="en-US" baseline="0" dirty="0"/>
              <a:t> party and proprietary content, and in 2011, we acquired Medknow, an open access publishing services business based in India.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7/10/2012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26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E70742-D1AB-4EDE-81AC-C92029D2627A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0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AU" altLang="zh-CN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57066" indent="-291179"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64717" indent="-232943"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30604" indent="-232943"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96491" indent="-232943"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6ED487-8441-4FD7-89DE-25D6567161C5}" type="slidenum">
              <a:rPr lang="en-AU" altLang="zh-CN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zh-CN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8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E4DD39-E900-4FBF-8EC5-40FBEDA4E60E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378154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67BA4C-32A8-4393-B1A5-30B61AC7E66D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83159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67BA4C-32A8-4393-B1A5-30B61AC7E66D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/>
              <a:t>同时，点击</a:t>
            </a:r>
            <a:r>
              <a:rPr lang="en-US" altLang="zh-CN" dirty="0"/>
              <a:t>Ovid</a:t>
            </a:r>
            <a:r>
              <a:rPr lang="zh-CN" altLang="en-US" dirty="0"/>
              <a:t>平台页面顶部的</a:t>
            </a:r>
            <a:r>
              <a:rPr lang="en-US" altLang="zh-CN" dirty="0"/>
              <a:t>TOP ARTICLEs,</a:t>
            </a:r>
            <a:r>
              <a:rPr lang="zh-CN" altLang="en-US" dirty="0"/>
              <a:t>可以查看全球下载文章的排行榜，并可分别查看不同学科和月份的下载文章排行</a:t>
            </a:r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1484947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67BA4C-32A8-4393-B1A5-30B61AC7E66D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/>
              <a:t>同时，点击</a:t>
            </a:r>
            <a:r>
              <a:rPr lang="en-US" altLang="zh-CN" dirty="0"/>
              <a:t>Ovid</a:t>
            </a:r>
            <a:r>
              <a:rPr lang="zh-CN" altLang="en-US" dirty="0"/>
              <a:t>平台页面顶部的</a:t>
            </a:r>
            <a:r>
              <a:rPr lang="en-US" altLang="zh-CN" dirty="0"/>
              <a:t>TOP ARTICLEs,</a:t>
            </a:r>
            <a:r>
              <a:rPr lang="zh-CN" altLang="en-US" dirty="0"/>
              <a:t>可以查看全球下载文章的排行榜，并可分别查看不同学科和月份的下载文章排行</a:t>
            </a:r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2614741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7844BF-1858-46EE-9A76-B570E7AE6B89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D67008-7D69-4F98-938C-34521965F1D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97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7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您可在检索历史中看到结果数量。在检索内容处看到此次检索所使用的词汇，因为勾选了包含相关词汇，所以系统使用的检索词比您输入的词汇要多；检索结果按照相关度排序，您也可以进一步选择排序依据中的选项对结果进行重新排序。此外，基本检索同时提供开放获取文章的检索结果。如需要，您可以直接跳转查看开放获取文章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86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784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062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45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026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65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92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0119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517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16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00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63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89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74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使用高级检索中的关键词检索对细化后的概念词进行检索，利用截词符进行单复数、衍生词等的检索，勾选“主题词自动匹配”选项，应用</a:t>
            </a:r>
            <a:r>
              <a:rPr lang="en-US" altLang="zh-CN" dirty="0"/>
              <a:t>MEDLINE</a:t>
            </a:r>
            <a:r>
              <a:rPr lang="zh-CN" altLang="en-US" dirty="0"/>
              <a:t>数据库中的</a:t>
            </a:r>
            <a:r>
              <a:rPr lang="en-US" altLang="zh-CN" dirty="0"/>
              <a:t>MESH</a:t>
            </a:r>
            <a:r>
              <a:rPr lang="zh-CN" altLang="en-US" baseline="0" dirty="0"/>
              <a:t>主题词表更加全面和准确的获取文献结果。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456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勾选主题词前的选择框，选择一个或多个主题词，如果选择多个主题词，可以进行布尔组合检索。根据此次检索主题，我们只选择</a:t>
            </a:r>
            <a:r>
              <a:rPr lang="en-US" altLang="zh-CN" dirty="0"/>
              <a:t>heart failure</a:t>
            </a:r>
            <a:r>
              <a:rPr lang="zh-CN" altLang="en-US" dirty="0"/>
              <a:t>。您还可以选择是进行精准检索还是扩展检索。精准检索是按照已勾选的单个或多个主题词进行准确的匹配检索；扩展检索在检索已勾选主题词的同时，还将检索该主题词包含的所有狭义词。此次选择精准检索。点击继续，进入下一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383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您选择的是单个主题词时，系统会自动显示该主题词所对应的副主题信息。副主题是经过规范的主题词概念的某一特征方面，可以帮助您提升检索精度。您可选择一个或多个副主题，设置合并检索方式，然后点击“继续”按钮，完成检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701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9B135A-DE51-4C47-9056-D77F39EF8DF2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49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Warfarin</a:t>
            </a:r>
            <a:r>
              <a:rPr lang="zh-CN" altLang="en-US" dirty="0"/>
              <a:t>华法令阻凝剂</a:t>
            </a:r>
            <a:r>
              <a:rPr lang="en-US" altLang="zh-CN" dirty="0"/>
              <a:t>;dabigatran</a:t>
            </a:r>
            <a:r>
              <a:rPr lang="zh-CN" altLang="en-US" dirty="0"/>
              <a:t>达比加群酯；两种抗凝药物在治疗房颤。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新上市的预防药物能够起效的脑梗塞是由于心房纤颤（心律不齐）而引起的“心源性脑梗塞”。</a:t>
            </a: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心房纤颤是由于心房不收缩，轻微震动，导致心房内血液易凝固，形成血栓，然后流向脑血管，引起脑梗塞。心房纤颤引起脑梗塞的危险性是普通人的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倍之多。因此，推荐心房纤颤患者服用防止血液凝固的“抗凝固药”。</a:t>
            </a:r>
          </a:p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D67008-7D69-4F98-938C-34521965F1D5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972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7844BF-1858-46EE-9A76-B570E7AE6B89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52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/>
              <a:t>检索工具是专门针对主题词表、叙词表的检索工具，因此只有在包含主题词、叙词表的数据库中才可以使用。检索工具提供了</a:t>
            </a:r>
            <a:r>
              <a:rPr lang="en-US" altLang="zh-CN" dirty="0"/>
              <a:t>6</a:t>
            </a:r>
            <a:r>
              <a:rPr lang="zh-CN" altLang="en-US" dirty="0"/>
              <a:t>个检索选项，包括主题匹配、树型图、轮排索引、主题词说明、扩展检索、副标题。下</a:t>
            </a:r>
            <a:endParaRPr lang="en-GB" altLang="zh-CN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主题匹配是系统根据输入的英文单词或词组，自动匹配出对应的主题词，可以使用截词符，但不能输入句子或使用布尔运算符。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038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系统匹配出先关的主题词后，您可以查看主题词说明信息、选择一个或多个主题词，进行扩展检索、精准检索，或者直接进行关键词检索。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452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主题树型图将根据您输入的单词和词组，直接定位其在主题词表中的等级位置。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70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题词表是由经过规范化的主题词，根据概念涵盖范围，以等级层次方式结合在一起的概念词表。通过它，您可以轻松了解检索词在学科体系中的位置，以及相关的其他领域。在树型图中您可以随意点击并跳转至其他主题词，查看说明信息，组合运算方式，进行精准或扩展检索。完成后，点击“继续”按键，系统开始检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5015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轮排索引不进行主题词匹配，主要查询包含所输入检索词的主题词。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5660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这就是轮排索引的检索结果，您可以选择一个或多个主题词，点击“继续”按键进行检索。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822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除基本检索和高级检索外，</a:t>
            </a:r>
            <a:r>
              <a:rPr lang="en-US" altLang="zh-CN" dirty="0"/>
              <a:t>Ovid</a:t>
            </a:r>
            <a:r>
              <a:rPr lang="zh-CN" altLang="en-US" dirty="0"/>
              <a:t>还提供其他检索模式。常用字段检索可以通过少量的信息查找定位某篇或某几篇文献；字段检索可以浏览和检索任何数据字段，并可进行单独或组合检索。多个字段检索提供便捷的多字段组合检索，可以建立复杂的检索策略。您可根据需要，选择使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432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检索的同时，您还可以使用限制功能进一步对检索结果进行筛选。输入完检索词或在检索历史中选择已运行完的检索策略后，勾选合适的限制选项，进行检索。常用限制显示您使用最频繁的限制选项，更多限制显示数据库支持的所有限制选项，您可以使用“编辑常用限制”功能个性化设置自己的常用限制选项。根据检索实例，我们可以通过</a:t>
            </a:r>
            <a:r>
              <a:rPr lang="en-US" altLang="zh-CN" dirty="0"/>
              <a:t>Publication</a:t>
            </a:r>
            <a:r>
              <a:rPr lang="en-US" altLang="zh-CN" baseline="0" dirty="0"/>
              <a:t> year</a:t>
            </a:r>
            <a:r>
              <a:rPr lang="zh-CN" altLang="en-US" baseline="0" dirty="0"/>
              <a:t>来进行出版年份的限制检索。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D67008-7D69-4F98-938C-34521965F1D5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972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检索完成后，</a:t>
            </a:r>
            <a:r>
              <a:rPr lang="en-US" altLang="zh-CN" dirty="0"/>
              <a:t>Ovid</a:t>
            </a:r>
            <a:r>
              <a:rPr lang="zh-CN" altLang="en-US" dirty="0"/>
              <a:t>提供检索结果工具方便您进行各种操作。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195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检索信息显示每次检索的具体操作和内容、所使用的检索词和结果数量，并提供排序依据方便您对检索结果进行再次排序。此外您还可以使用手动设定显示选项，对检索结果进行个性化设置。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827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筛选工具可以根据选项对检索结果进行多次筛选，</a:t>
            </a:r>
            <a:r>
              <a:rPr lang="en-US" altLang="zh-CN" dirty="0"/>
              <a:t>MEDLINE</a:t>
            </a:r>
            <a:r>
              <a:rPr lang="zh-CN" altLang="en-US" dirty="0"/>
              <a:t>数据库提供相关度、年代、主题、作者、期刊等选项，高级检索后的结果没有相关度筛选项。对于这个检索实例，除了限制功能，您也可以通过年代筛选项中的特定年代范围进行</a:t>
            </a:r>
            <a:r>
              <a:rPr lang="en-US" altLang="zh-CN" dirty="0"/>
              <a:t>2010</a:t>
            </a:r>
            <a:r>
              <a:rPr lang="zh-CN" altLang="en-US" dirty="0"/>
              <a:t>至</a:t>
            </a:r>
            <a:r>
              <a:rPr lang="en-US" altLang="zh-CN" dirty="0"/>
              <a:t>2013</a:t>
            </a:r>
            <a:r>
              <a:rPr lang="zh-CN" altLang="en-US" dirty="0"/>
              <a:t>年的年份设置，从而对检索结果进行年代范围的筛选。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293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检索完成后，您可以从</a:t>
            </a:r>
            <a:r>
              <a:rPr lang="en-US" altLang="zh-CN" dirty="0"/>
              <a:t>Ovid</a:t>
            </a:r>
            <a:r>
              <a:rPr lang="zh-CN" altLang="en-US" dirty="0"/>
              <a:t>平台输出检索结果。首先勾选您需要的检索结果，可以全选或设定输出范围、也可以单独勾选不同的结果。</a:t>
            </a:r>
            <a:r>
              <a:rPr lang="en-US" altLang="zh-CN" dirty="0"/>
              <a:t>Ovid</a:t>
            </a:r>
            <a:r>
              <a:rPr lang="zh-CN" altLang="en-US" dirty="0"/>
              <a:t>平台提供三种题录输出方式，一种是直接打印检索结果，一种是用电子邮件将题录结果发送至收件人的电子邮箱，可以同时输入多个电子邮箱，第三种是输出成文件或输出至其他文献系统，</a:t>
            </a:r>
            <a:r>
              <a:rPr lang="en-US" altLang="zh-CN" dirty="0"/>
              <a:t>Ovid</a:t>
            </a:r>
            <a:r>
              <a:rPr lang="zh-CN" altLang="en-US" dirty="0"/>
              <a:t>支持输出成</a:t>
            </a:r>
            <a:r>
              <a:rPr lang="en-US" altLang="zh-CN" dirty="0"/>
              <a:t>Word</a:t>
            </a:r>
            <a:r>
              <a:rPr lang="zh-CN" altLang="en-US" baseline="0" dirty="0"/>
              <a:t>、</a:t>
            </a:r>
            <a:r>
              <a:rPr lang="en-US" altLang="zh-CN" baseline="0" dirty="0"/>
              <a:t>PDF</a:t>
            </a:r>
            <a:r>
              <a:rPr lang="zh-CN" altLang="en-US" baseline="0" dirty="0"/>
              <a:t>、</a:t>
            </a:r>
            <a:r>
              <a:rPr lang="en-US" altLang="zh-CN" baseline="0" dirty="0"/>
              <a:t>EXCEL</a:t>
            </a:r>
            <a:r>
              <a:rPr lang="zh-CN" altLang="en-US" baseline="0" dirty="0"/>
              <a:t>等文件，支持输出到</a:t>
            </a:r>
            <a:r>
              <a:rPr lang="en-US" altLang="zh-CN" baseline="0" dirty="0"/>
              <a:t>EndNote</a:t>
            </a:r>
            <a:r>
              <a:rPr lang="zh-CN" altLang="en-US" baseline="0" dirty="0"/>
              <a:t>、</a:t>
            </a:r>
            <a:r>
              <a:rPr lang="en-US" altLang="zh-CN" baseline="0" dirty="0" err="1"/>
              <a:t>RefWork</a:t>
            </a:r>
            <a:r>
              <a:rPr lang="zh-CN" altLang="en-US" baseline="0" dirty="0"/>
              <a:t>等文献管理系统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1746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为方便您获取全文信息，</a:t>
            </a:r>
            <a:r>
              <a:rPr lang="en-US" altLang="zh-CN" dirty="0"/>
              <a:t>Ovid</a:t>
            </a:r>
            <a:r>
              <a:rPr lang="zh-CN" altLang="en-US" dirty="0"/>
              <a:t>设置多种链接，提供多种全文类型。您可以通过</a:t>
            </a:r>
            <a:r>
              <a:rPr lang="en-US" altLang="zh-CN" dirty="0"/>
              <a:t>PDF</a:t>
            </a:r>
            <a:r>
              <a:rPr lang="zh-CN" altLang="en-US" dirty="0"/>
              <a:t>按键获取</a:t>
            </a:r>
            <a:r>
              <a:rPr lang="en-US" altLang="zh-CN" dirty="0"/>
              <a:t>PDF</a:t>
            </a:r>
            <a:r>
              <a:rPr lang="zh-CN" altLang="en-US" dirty="0"/>
              <a:t>全文，通过</a:t>
            </a:r>
            <a:r>
              <a:rPr lang="en-US" altLang="zh-CN" dirty="0"/>
              <a:t>Ovid Full Text</a:t>
            </a:r>
            <a:r>
              <a:rPr lang="zh-CN" altLang="en-US" dirty="0"/>
              <a:t>获取</a:t>
            </a:r>
            <a:r>
              <a:rPr lang="en-US" altLang="zh-CN" dirty="0"/>
              <a:t>Ovid</a:t>
            </a:r>
            <a:r>
              <a:rPr lang="zh-CN" altLang="en-US" dirty="0"/>
              <a:t>平台上的</a:t>
            </a:r>
            <a:r>
              <a:rPr lang="en-US" altLang="zh-CN" dirty="0"/>
              <a:t>HTML</a:t>
            </a:r>
            <a:r>
              <a:rPr lang="zh-CN" altLang="en-US" dirty="0"/>
              <a:t>全文，通过</a:t>
            </a:r>
            <a:r>
              <a:rPr lang="en-US" altLang="zh-CN" dirty="0"/>
              <a:t>Full Text</a:t>
            </a:r>
            <a:r>
              <a:rPr lang="zh-CN" altLang="en-US" dirty="0"/>
              <a:t>跳转至非</a:t>
            </a:r>
            <a:r>
              <a:rPr lang="en-US" altLang="zh-CN" dirty="0"/>
              <a:t>Ovid</a:t>
            </a:r>
            <a:r>
              <a:rPr lang="zh-CN" altLang="en-US" dirty="0"/>
              <a:t>平台的全文页面。如果您确实无法通过</a:t>
            </a:r>
            <a:r>
              <a:rPr lang="en-US" altLang="zh-CN" dirty="0"/>
              <a:t>Ovid</a:t>
            </a:r>
            <a:r>
              <a:rPr lang="zh-CN" altLang="en-US" dirty="0"/>
              <a:t>平台获取全文，您可通过</a:t>
            </a:r>
            <a:r>
              <a:rPr lang="en-US" altLang="zh-CN" dirty="0"/>
              <a:t>Document </a:t>
            </a:r>
            <a:r>
              <a:rPr lang="en-US" altLang="zh-CN" baseline="0" dirty="0"/>
              <a:t>Delivery</a:t>
            </a:r>
            <a:r>
              <a:rPr lang="zh-CN" altLang="en-US" baseline="0" dirty="0"/>
              <a:t>直接发送原文传递的申请。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36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Ovid Full Text</a:t>
            </a:r>
            <a:r>
              <a:rPr lang="zh-CN" altLang="en-US" dirty="0"/>
              <a:t>是</a:t>
            </a:r>
            <a:r>
              <a:rPr lang="en-US" altLang="zh-CN" dirty="0"/>
              <a:t>Ovid</a:t>
            </a:r>
            <a:r>
              <a:rPr lang="zh-CN" altLang="en-US" dirty="0"/>
              <a:t>平台所提供的</a:t>
            </a:r>
            <a:r>
              <a:rPr lang="en-US" altLang="zh-CN" dirty="0"/>
              <a:t>HTML</a:t>
            </a:r>
            <a:r>
              <a:rPr lang="zh-CN" altLang="en-US" dirty="0"/>
              <a:t>格式全文，包含有丰富的文献链接、电子版图片、图表等多媒体信息。</a:t>
            </a:r>
            <a:r>
              <a:rPr lang="en-US" altLang="zh-CN" dirty="0"/>
              <a:t>Ovid</a:t>
            </a:r>
            <a:r>
              <a:rPr lang="zh-CN" altLang="en-US" dirty="0"/>
              <a:t>平台还专门设置了</a:t>
            </a:r>
            <a:r>
              <a:rPr lang="zh-CN" altLang="en-US" baseline="0" dirty="0"/>
              <a:t>文</a:t>
            </a:r>
            <a:r>
              <a:rPr lang="zh-CN" altLang="en-US" dirty="0"/>
              <a:t>献工具，提供一系列针对全文的便捷操作；并且提供全文大纲列表，您可点击大纲中的各级标题，跳转到您想要阅读的部分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425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文章正文内容与纸质正式出版的文章内容完全相同，图像文件以缩略图形式嵌在正文中，点击缩略图，可以放大显示该图像文件。在放大显示窗口，您可以下载更加清晰的原版图像文件，电邮该图像文件的</a:t>
            </a:r>
            <a:r>
              <a:rPr lang="en-US" altLang="zh-CN" dirty="0"/>
              <a:t>URL</a:t>
            </a:r>
            <a:r>
              <a:rPr lang="zh-CN" altLang="en-US" dirty="0"/>
              <a:t>地址、将此图像文件输出成</a:t>
            </a:r>
            <a:r>
              <a:rPr lang="en-US" altLang="zh-CN" dirty="0"/>
              <a:t>PPT</a:t>
            </a:r>
            <a:r>
              <a:rPr lang="zh-CN" altLang="en-US" dirty="0"/>
              <a:t>文件，以及新增到我的课题。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6755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全文的参考文献列表，提供了各参考文献所对应的全文、书目、原文传递等超链接。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5875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Ovid Full</a:t>
            </a:r>
            <a:r>
              <a:rPr lang="zh-CN" altLang="en-US" baseline="0" dirty="0"/>
              <a:t> </a:t>
            </a:r>
            <a:r>
              <a:rPr lang="en-US" altLang="zh-CN" baseline="0" dirty="0"/>
              <a:t>Text</a:t>
            </a:r>
            <a:r>
              <a:rPr lang="zh-CN" altLang="en-US" baseline="0" dirty="0"/>
              <a:t>还有一个非常有用的功能，就是可以将全文中所包含的图片、图表等图像文件直接输出成</a:t>
            </a:r>
            <a:r>
              <a:rPr lang="en-US" altLang="zh-CN" baseline="0" dirty="0"/>
              <a:t>PPT</a:t>
            </a:r>
            <a:r>
              <a:rPr lang="zh-CN" altLang="en-US" baseline="0" dirty="0"/>
              <a:t>幻灯片文件。您可以在全文中的多个位置看到这个功能键，如文献工具中、放大显示的图像文件中、以及全文最后的影像图库中。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956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除了全文链接，</a:t>
            </a:r>
            <a:r>
              <a:rPr lang="en-US" altLang="zh-CN" dirty="0"/>
              <a:t>Ovid</a:t>
            </a:r>
            <a:r>
              <a:rPr lang="zh-CN" altLang="en-US" dirty="0"/>
              <a:t>平台还提供了其他一些非常有用的链接，如：使用完成数据查看文章的完整题录信息，使用查询相似文献查询与该篇文章类似的文献，使用查询引用文献查找引用了该篇文章的文献。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189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您还可以通过页面功能栏中的期刊浏览期刊信息。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066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在期刊浏览页面，您可以个性化设置浏览格式、每页显示期刊的数量；期刊名称下方的黄色小书标表示该期刊提供预印本信息；在登录您</a:t>
            </a:r>
            <a:r>
              <a:rPr lang="en-US" altLang="zh-CN" dirty="0"/>
              <a:t>Ovid</a:t>
            </a:r>
            <a:r>
              <a:rPr lang="zh-CN" altLang="en-US" dirty="0"/>
              <a:t>平台个人账号后，您可以通过</a:t>
            </a:r>
            <a:r>
              <a:rPr lang="en-US" altLang="zh-CN" dirty="0"/>
              <a:t>RSS</a:t>
            </a:r>
            <a:r>
              <a:rPr lang="zh-CN" altLang="en-US" dirty="0"/>
              <a:t>、电邮、我的最爱、批注标识勾选您最感兴趣的期刊，并订阅期刊目录服务。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0719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点击期刊名称，进入单刊浏览页面。您可以通过检索框在单期或所有卷期内进行检索，也可以在左侧的卷期列表中选择一期浏览当期的所有文章列表。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252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7844BF-1858-46EE-9A76-B570E7AE6B89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85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Ovid</a:t>
            </a:r>
            <a:r>
              <a:rPr lang="zh-CN" altLang="en-US" dirty="0"/>
              <a:t>平台除了拥有海量的文本信息，还提供大量的多媒体资源，包含视频、音频、图片、图表、动画等。这些多媒体资源和相关期刊、图书的书目和全文信息全面集成，可以进行便捷的一体化检索和浏览。</a:t>
            </a:r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18907312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/>
              <a:t>Ovid</a:t>
            </a:r>
            <a:r>
              <a:rPr lang="zh-CN" altLang="en-US" dirty="0"/>
              <a:t>平台中的多媒体检索和文本信息的检索无缝集成在一起，基本检索和高级检索，以及相应的检索技巧，如自然语言检索、主题词匹配、截词符等都可以同时运用于多媒体检索，与文本检索没有任何不同。进行多媒体检索时，在输入检索词后，只需勾选“包含多媒体”选项，就可以进行检索。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3384" indent="-28097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8651" indent="-22541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1062" indent="-22541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3476" indent="-22541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0650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7825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000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174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123E7A-6763-492F-A113-CFF8169AC207}" type="slidenum">
              <a:rPr lang="en-US" altLang="zh-CN"/>
              <a:pPr eaLnBrk="1" hangingPunct="1">
                <a:spcBef>
                  <a:spcPct val="0"/>
                </a:spcBef>
              </a:pPr>
              <a:t>86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166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/>
              <a:t>文本结果和多媒体检索结果集成显示，您可以点击红框标识的任一一处链接，查看多媒体检索结果。</a:t>
            </a:r>
            <a:endParaRPr lang="en-US" altLang="zh-CN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3384" indent="-28097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8651" indent="-22541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1062" indent="-22541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3476" indent="-225413" defTabSz="9318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0650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7825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000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174" indent="-225413" defTabSz="93181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CAB5EF-6242-44D6-9E63-E1C679CF4FB7}" type="slidenum">
              <a:rPr lang="en-US" altLang="zh-CN"/>
              <a:pPr eaLnBrk="1" hangingPunct="1">
                <a:spcBef>
                  <a:spcPct val="0"/>
                </a:spcBef>
              </a:pPr>
              <a:t>87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6463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在筛选工具中，除了文本信息常用的筛选选项，系统针对多媒体资源的特点，专门设置了多媒体筛选项来进行多媒体检索结果的精炼，例如出版类型、持续时间、媒体类型。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911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在多媒体检索结果中，点击“下载”按键可以直接下载您需要的多媒体资源，点击</a:t>
            </a:r>
            <a:r>
              <a:rPr lang="en-US" altLang="zh-CN" dirty="0"/>
              <a:t>Ovid Full</a:t>
            </a:r>
            <a:r>
              <a:rPr lang="en-US" altLang="zh-CN" baseline="0" dirty="0"/>
              <a:t> Text</a:t>
            </a:r>
            <a:r>
              <a:rPr lang="zh-CN" altLang="en-US" baseline="0" dirty="0"/>
              <a:t>可以查看这个多媒体资源所隶属的全文文章；</a:t>
            </a:r>
            <a:r>
              <a:rPr lang="zh-CN" altLang="en-US" dirty="0"/>
              <a:t>也可以随时点击“文本结果”，切换回去查看文献检索结果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758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选定并点击视频或音频后，会弹出视频播放器，点击播放按钮开始播放视频，并可调整成全屏显示。播放窗口显示视频的基本信息，主要包括文章标题、作者、时长、所属文章、视频简介、语种等。还提供工具方便您进行各种操作，主要有下载、将该视频链接网址通过电邮发送，添加至我的课题。同时，播放窗口还显示与此视频相关的类似视频和类似图像，您可随时跳转至其他您感兴趣的多媒体资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006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通过功能栏上的多媒体按键，您可以浏览所有的多媒体资源，并且提供了多种浏览方式。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049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请在登录</a:t>
            </a:r>
            <a:r>
              <a:rPr lang="en-US" altLang="zh-CN" dirty="0"/>
              <a:t>Ovid</a:t>
            </a:r>
            <a:r>
              <a:rPr lang="zh-CN" altLang="en-US" dirty="0"/>
              <a:t>平台后，点击我的账号，进入个人账户登录页面，输入个人账号和密码，成功登录后，系统显示个人账号名称，激活我的工作区功能。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241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登录</a:t>
            </a:r>
            <a:r>
              <a:rPr lang="en-US" altLang="zh-CN" dirty="0"/>
              <a:t>Ovid</a:t>
            </a:r>
            <a:r>
              <a:rPr lang="zh-CN" altLang="en-US" dirty="0"/>
              <a:t>平台后，您可以免费创建并使用自己的个人账号，我们不收取任何额外的费用。请在我的账户页面，点击“创建新的个人账户”，输入要求的信息后，点击创建，即可获得您的个人账户。标注红星的表示必填选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694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我的工作住区主要提供</a:t>
            </a:r>
            <a:r>
              <a:rPr lang="en-US" altLang="zh-CN" dirty="0"/>
              <a:t>4</a:t>
            </a:r>
            <a:r>
              <a:rPr lang="zh-CN" altLang="en-US" dirty="0"/>
              <a:t>项功能，分别是我的课题、我的检索与定题通告、期刊目录订阅服务和工具栏。下面我会逐一进行演示。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1862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67BA4C-32A8-4393-B1A5-30B61AC7E66D}" type="slidenum">
              <a:rPr lang="en-US" altLang="zh-CN" sz="120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97</a:t>
            </a:fld>
            <a:endParaRPr lang="en-US" altLang="zh-CN" sz="1200">
              <a:latin typeface="Calibri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用户可以利用我的课题功能自主在线添加、标识、管理</a:t>
            </a:r>
            <a:r>
              <a:rPr lang="en-US" altLang="zh-CN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Ovid</a:t>
            </a:r>
            <a:r>
              <a:rPr lang="zh-CN" altLang="en-US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平台提供的多种类型资源，主要包括检索结果、检索历史、</a:t>
            </a:r>
            <a:r>
              <a:rPr lang="en-US" altLang="zh-CN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HTML</a:t>
            </a:r>
            <a:r>
              <a:rPr lang="zh-CN" altLang="en-US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或者</a:t>
            </a:r>
            <a:r>
              <a:rPr lang="en-US" altLang="zh-CN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PDF</a:t>
            </a:r>
            <a:r>
              <a:rPr lang="zh-CN" altLang="en-US" sz="1000" kern="0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+mn-cs"/>
              </a:rPr>
              <a:t>全文、各种多媒体资源、剪贴的文本、期刊清单、电子书章节、题录信息、上传的文件、自动定题通告等。</a:t>
            </a:r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36678406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我的课题功能现已全面嵌入</a:t>
            </a:r>
            <a:r>
              <a:rPr lang="en-US" altLang="zh-CN" dirty="0"/>
              <a:t>Ovid</a:t>
            </a:r>
            <a:r>
              <a:rPr lang="zh-CN" altLang="en-US" dirty="0"/>
              <a:t>平台，您可以在期刊库、全文文章、电子书章节、检索结果、视频、图像等多处看到此功能。点击后，弹出添加页面，您可以加入现有课题，也可以直接创新的课题。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625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当您将资源添加入我的课题后，就可以在管理区域进行管理操作。在管理课题中，您可以创建新的课题、文件夹、题录，甚至直接上传文件。封存课题保存</a:t>
            </a:r>
            <a:r>
              <a:rPr lang="zh-CN" altLang="en-US" sz="1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您不经常使用，但又暂时不想删除的课题；删除的课题直接放入回收筒，您可以手动清空，或</a:t>
            </a:r>
            <a:r>
              <a:rPr lang="en-US" altLang="zh-CN" sz="1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30</a:t>
            </a:r>
            <a:r>
              <a:rPr lang="zh-CN" altLang="en-US" sz="1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天后系统自动彻底删除。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如果您的机器安装了</a:t>
            </a:r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Java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，您可以用鼠标拖动课题项目放置在不同目录</a:t>
            </a:r>
            <a:endParaRPr lang="zh-CN" altLang="en-US" sz="1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5321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Ovid Full Text</a:t>
            </a:r>
            <a:r>
              <a:rPr lang="zh-CN" altLang="en-US" dirty="0"/>
              <a:t>中，鼠标拖动选取部分文字片段后，可以使用剪贴摘录直接将这些文字信息保存到我的课题，帮助您摘取记录重要的文字片段，而不用标注整篇文章或章节。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9006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我的检索与定题通告让您</a:t>
            </a:r>
            <a:r>
              <a:rPr lang="zh-CN" altLang="en-US" baseline="0" dirty="0"/>
              <a:t>不用登录</a:t>
            </a:r>
            <a:r>
              <a:rPr lang="en-US" altLang="zh-CN" baseline="0" dirty="0"/>
              <a:t>Ovid</a:t>
            </a:r>
            <a:r>
              <a:rPr lang="zh-CN" altLang="en-US" baseline="0" dirty="0"/>
              <a:t>平台，不用检索，就可以随时跟踪获得最新研究进展。您可以在检索历史列表中选择您需要的检索策略，然后使用保存功能，将其保存设置成定题通告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8971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输入保存名称，设置保存方式，暂时保存还是永久保存，是否保存为定题通告，这是必填选项；备注是可选项。设置通告发送频率，</a:t>
            </a:r>
            <a:r>
              <a:rPr lang="en-US" altLang="zh-CN" b="0" dirty="0"/>
              <a:t>Ovid</a:t>
            </a:r>
            <a:r>
              <a:rPr lang="zh-CN" altLang="en-US" b="0" dirty="0"/>
              <a:t>平台提供了多个选择。</a:t>
            </a:r>
            <a:r>
              <a:rPr lang="zh-CN" altLang="en-US" dirty="0"/>
              <a:t>请注意，在多数据库检索的情况下，建议选择按确定的时间频率发送，如周更新，这样系统会将各个数据库中得到的结果整合后发送；如果选择按数据库更新时发送，系统会分别在各个数据库更新时发送检索结果。设定移除重复数据选项适合多数据库检索的情况。您还可以选择是否包括开放获取结果。</a:t>
            </a:r>
            <a:r>
              <a:rPr lang="en-US" altLang="zh-CN" dirty="0"/>
              <a:t>Ovid</a:t>
            </a:r>
            <a:r>
              <a:rPr lang="zh-CN" altLang="en-US" dirty="0"/>
              <a:t>提供了三种发送的方式，电邮、</a:t>
            </a:r>
            <a:r>
              <a:rPr lang="en-US" altLang="zh-CN" dirty="0"/>
              <a:t>RSS</a:t>
            </a:r>
            <a:r>
              <a:rPr lang="zh-CN" altLang="en-US" dirty="0"/>
              <a:t>和我的课题，可以只选择一种，也可以选择多种。电邮发送，请设置收件人地址、内容发送模式以及输出的格式；还有是否输出检索策略、外部链接解析、检索结果输出格式、数据字段以及排序设置。全部完成后，点击保存。</a:t>
            </a:r>
            <a:endParaRPr lang="en-US" altLang="zh-CN" dirty="0"/>
          </a:p>
          <a:p>
            <a:endParaRPr lang="zh-CN" alt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D67008-7D69-4F98-938C-34521965F1D5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6332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对于已保存完毕的定题通告，您可随时在我的检索与定题通告中进行编辑修改删除等操作。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4521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这是一个通过</a:t>
            </a:r>
            <a:r>
              <a:rPr lang="en-US" altLang="zh-CN" dirty="0"/>
              <a:t>Email</a:t>
            </a:r>
            <a:r>
              <a:rPr lang="zh-CN" altLang="en-US" dirty="0"/>
              <a:t>发送的定题通告结果实例。根据设置不同，内容和格式会有不同。</a:t>
            </a:r>
            <a:endParaRPr lang="en-US" altLang="zh-CN" dirty="0"/>
          </a:p>
          <a:p>
            <a:r>
              <a:rPr lang="zh-CN" altLang="en-US" dirty="0"/>
              <a:t>最前显示执行本次定题通告一共查找到了多少笔最新记录。</a:t>
            </a:r>
            <a:endParaRPr lang="en-US" altLang="zh-CN" dirty="0"/>
          </a:p>
          <a:p>
            <a:r>
              <a:rPr lang="zh-CN" altLang="en-US" dirty="0"/>
              <a:t>然后是指向这次检索结果的链接</a:t>
            </a:r>
            <a:endParaRPr lang="en-US" altLang="zh-CN" dirty="0"/>
          </a:p>
          <a:p>
            <a:r>
              <a:rPr lang="zh-CN" altLang="en-US" dirty="0"/>
              <a:t>后面依次是每篇题录信息以及全文链接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9243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以使您无需登录数据库，实时接收期刊最新题录信息，随时跟踪权威期刊的最新动态。在我的工作区，进入我的期刊目录订阅服务选项，输入接收人的电邮地址，进入期刊列表，挑选并添加您想要订阅的期刊，点击</a:t>
            </a:r>
            <a:r>
              <a:rPr lang="en-US" altLang="zh-CN" dirty="0"/>
              <a:t>Update</a:t>
            </a:r>
            <a:r>
              <a:rPr lang="zh-CN" altLang="en-US" dirty="0"/>
              <a:t>确认订阅。除此自外，您也可以在期刊浏览页面，通过每种期刊附带的的选项，红框标识的选项订阅期刊题录信息。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3099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批注允许您在</a:t>
            </a:r>
            <a:r>
              <a:rPr lang="en-US" altLang="zh-CN" dirty="0"/>
              <a:t>Ovid</a:t>
            </a:r>
            <a:r>
              <a:rPr lang="zh-CN" altLang="en-US" dirty="0"/>
              <a:t>平台上直接在线对感兴趣的内容添加自己的评述信息。目前，您在期刊、多媒体、图书浏览页面、检索结果页面、</a:t>
            </a:r>
            <a:r>
              <a:rPr lang="en-US" altLang="zh-CN" dirty="0"/>
              <a:t>Ovid</a:t>
            </a:r>
            <a:r>
              <a:rPr lang="en-US" altLang="zh-CN" baseline="0" dirty="0"/>
              <a:t> Full Text</a:t>
            </a:r>
            <a:r>
              <a:rPr lang="zh-CN" altLang="en-US" baseline="0" dirty="0"/>
              <a:t>页面等都可以发现批注功能键。有需要时，点击功能键</a:t>
            </a:r>
            <a:r>
              <a:rPr lang="en-US" altLang="zh-CN" baseline="0" dirty="0"/>
              <a:t>,</a:t>
            </a:r>
            <a:r>
              <a:rPr lang="zh-CN" altLang="en-US" baseline="0" dirty="0"/>
              <a:t>系统弹出批注窗口，输入信息，保存即可。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93F21-5A10-4D92-8F0D-973ECC50B2F7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37607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defTabSz="942975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defTabSz="942975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defTabSz="942975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defTabSz="942975" eaLnBrk="0" hangingPunct="0">
              <a:spcBef>
                <a:spcPts val="1600"/>
              </a:spcBef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defTabSz="942975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defTabSz="942975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defTabSz="942975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defTabSz="942975" eaLnBrk="0" fontAlgn="base" hangingPunct="0">
              <a:spcBef>
                <a:spcPts val="16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3F448E-A463-4513-A528-602F1188B8FE}" type="slidenum">
              <a:rPr lang="en-US" altLang="zh-CN" sz="1200">
                <a:latin typeface="Arial" pitchFamily="34" charset="0"/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107</a:t>
            </a:fld>
            <a:endParaRPr lang="en-US" altLang="zh-CN" sz="12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ea typeface="MS PGothic" pitchFamily="34" charset="-128"/>
              </a:rPr>
              <a:t>如您需要更多详细内容，可以给我们发送电子邮件，或者访问</a:t>
            </a:r>
            <a:r>
              <a:rPr lang="en-US" altLang="zh-CN" dirty="0">
                <a:ea typeface="MS PGothic" pitchFamily="34" charset="-128"/>
              </a:rPr>
              <a:t>Ovid</a:t>
            </a:r>
            <a:r>
              <a:rPr lang="zh-CN" altLang="en-US" dirty="0">
                <a:ea typeface="MS PGothic" pitchFamily="34" charset="-128"/>
              </a:rPr>
              <a:t>帮助资源中心，查看其他帮助信息或教程演示。感谢您对我们的支持！</a:t>
            </a:r>
            <a:endParaRPr lang="zh-CN" altLang="zh-CN" dirty="0">
              <a:ea typeface="MS PGothic" pitchFamily="34" charset="-128"/>
            </a:endParaRPr>
          </a:p>
          <a:p>
            <a:pPr eaLnBrk="1" hangingPunct="1"/>
            <a:endParaRPr lang="zh-CN" altLang="zh-CN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815576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053818-767B-43AD-A4F4-215EEE5CCC51}" type="slidenum">
              <a:rPr lang="en-US" smtClean="0"/>
              <a:pPr>
                <a:defRPr/>
              </a:pPr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7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6178550"/>
            <a:ext cx="9144000" cy="685800"/>
          </a:xfrm>
          <a:prstGeom prst="rect">
            <a:avLst/>
          </a:prstGeom>
          <a:gradFill rotWithShape="0">
            <a:gsLst>
              <a:gs pos="65000">
                <a:schemeClr val="bg1">
                  <a:alpha val="31000"/>
                </a:schemeClr>
              </a:gs>
              <a:gs pos="100000">
                <a:schemeClr val="bg1">
                  <a:gamma/>
                  <a:tint val="15686"/>
                  <a:invGamma/>
                  <a:alpha val="89999"/>
                </a:schemeClr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0" y="6172200"/>
            <a:ext cx="9144000" cy="0"/>
          </a:xfrm>
          <a:prstGeom prst="line">
            <a:avLst/>
          </a:prstGeom>
          <a:noFill/>
          <a:ln w="76200">
            <a:solidFill>
              <a:srgbClr val="0768A9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2819401" y="1828800"/>
            <a:ext cx="6096000" cy="933450"/>
          </a:xfrm>
          <a:prstGeom prst="rect">
            <a:avLst/>
          </a:prstGeom>
          <a:noFill/>
          <a:ln w="12700" cmpd="dbl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lIns="182880" anchor="ctr"/>
          <a:lstStyle>
            <a:lvl1pPr marL="0" indent="0">
              <a:defRPr/>
            </a:lvl1pPr>
          </a:lstStyle>
          <a:p>
            <a:pPr eaLnBrk="0" hangingPunct="0">
              <a:defRPr/>
            </a:pPr>
            <a:endParaRPr lang="en-US" sz="36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8" name="Picture 11" descr="WKH_LOGO_outlined_R_200x63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324600"/>
            <a:ext cx="199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400800"/>
            <a:ext cx="4238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wkh_ovidrn_logo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342771" y="4951563"/>
            <a:ext cx="4178462" cy="661148"/>
          </a:xfrm>
          <a:prstGeom prst="rect">
            <a:avLst/>
          </a:prstGeom>
        </p:spPr>
      </p:pic>
      <p:pic>
        <p:nvPicPr>
          <p:cNvPr id="13" name="Picture 12" descr="WKH_OVID_CH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4455428" y="2418338"/>
            <a:ext cx="4447032" cy="546352"/>
          </a:xfrm>
          <a:prstGeom prst="rect">
            <a:avLst/>
          </a:prstGeom>
        </p:spPr>
      </p:pic>
      <p:pic>
        <p:nvPicPr>
          <p:cNvPr id="14" name="Picture 13" descr="ovidmd.jp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11989" y="2317451"/>
            <a:ext cx="3810000" cy="704850"/>
          </a:xfrm>
          <a:prstGeom prst="rect">
            <a:avLst/>
          </a:prstGeom>
        </p:spPr>
      </p:pic>
      <p:pic>
        <p:nvPicPr>
          <p:cNvPr id="15" name="Picture 14" descr="wkh_ovidsp_logo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855710" y="3692105"/>
            <a:ext cx="5070270" cy="802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 userDrawn="1"/>
        </p:nvCxnSpPr>
        <p:spPr>
          <a:xfrm>
            <a:off x="304800" y="838200"/>
            <a:ext cx="8458200" cy="1588"/>
          </a:xfrm>
          <a:prstGeom prst="line">
            <a:avLst/>
          </a:prstGeom>
          <a:ln w="63500">
            <a:solidFill>
              <a:srgbClr val="0768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41773" cy="933450"/>
          </a:xfrm>
          <a:noFill/>
          <a:ln w="12700" cmpd="dbl">
            <a:noFill/>
          </a:ln>
        </p:spPr>
        <p:txBody>
          <a:bodyPr/>
          <a:lstStyle>
            <a:lvl1pPr marL="0" indent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0577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one_flower_black_72_cove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1588"/>
            <a:ext cx="913606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3962400"/>
            <a:ext cx="4419600" cy="2133600"/>
          </a:xfrm>
          <a:prstGeom prst="rect">
            <a:avLst/>
          </a:prstGeom>
          <a:solidFill>
            <a:srgbClr val="0768A9">
              <a:alpha val="91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  <a:t>Questions.</a:t>
            </a:r>
            <a:b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</a:br>
            <a:b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</a:br>
            <a:endParaRPr lang="en-US" sz="3800" i="1" dirty="0">
              <a:solidFill>
                <a:srgbClr val="FFFFFF"/>
              </a:solidFill>
              <a:latin typeface="Trebuchet MS" pitchFamily="80" charset="0"/>
              <a:ea typeface="ＭＳ Ｐゴシック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62400" y="6324600"/>
            <a:ext cx="10668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Trebuchet MS"/>
                <a:ea typeface="ＭＳ Ｐゴシック"/>
                <a:cs typeface="+mn-cs"/>
              </a:defRPr>
            </a:lvl1pPr>
          </a:lstStyle>
          <a:p>
            <a:pPr>
              <a:defRPr/>
            </a:pPr>
            <a:fld id="{4429BB38-074B-4781-A042-8336CF28E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WOL080226_103_sm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40547" r="6244" b="55144"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5901"/>
            <a:ext cx="8686800" cy="4845050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700">
                <a:solidFill>
                  <a:schemeClr val="tx1"/>
                </a:solidFill>
              </a:defRPr>
            </a:lvl3pPr>
            <a:lvl4pPr>
              <a:defRPr sz="1700">
                <a:solidFill>
                  <a:schemeClr val="tx1"/>
                </a:solidFill>
              </a:defRPr>
            </a:lvl4pPr>
            <a:lvl5pPr>
              <a:defRPr sz="1700">
                <a:solidFill>
                  <a:schemeClr val="tx1"/>
                </a:solidFill>
              </a:defRPr>
            </a:lvl5pPr>
            <a:lvl6pPr marL="342900" indent="0">
              <a:defRPr lang="en-US" sz="11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28600" y="457200"/>
            <a:ext cx="8686800" cy="830997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2000" i="1">
                <a:solidFill>
                  <a:schemeClr val="tx1"/>
                </a:solidFill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3"/>
          </p:nvPr>
        </p:nvSpPr>
        <p:spPr>
          <a:xfrm>
            <a:off x="6794500" y="64452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5F26F2-1299-4B62-BDE9-4D4A559381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Footer Placeholder 12"/>
          <p:cNvSpPr>
            <a:spLocks noGrp="1"/>
          </p:cNvSpPr>
          <p:nvPr>
            <p:ph type="ftr" sz="quarter" idx="14"/>
          </p:nvPr>
        </p:nvSpPr>
        <p:spPr>
          <a:xfrm>
            <a:off x="2921000" y="6445250"/>
            <a:ext cx="330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Health Investor Seminar, 28 October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178550"/>
            <a:ext cx="9144000" cy="685800"/>
          </a:xfrm>
          <a:prstGeom prst="rect">
            <a:avLst/>
          </a:prstGeom>
          <a:gradFill rotWithShape="0">
            <a:gsLst>
              <a:gs pos="65000">
                <a:schemeClr val="bg1">
                  <a:alpha val="31000"/>
                </a:schemeClr>
              </a:gs>
              <a:gs pos="100000">
                <a:schemeClr val="bg1">
                  <a:gamma/>
                  <a:tint val="15686"/>
                  <a:invGamma/>
                  <a:alpha val="89999"/>
                </a:schemeClr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charset="0"/>
              <a:ea typeface="+mn-ea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0" y="6172200"/>
            <a:ext cx="9144000" cy="0"/>
          </a:xfrm>
          <a:prstGeom prst="line">
            <a:avLst/>
          </a:prstGeom>
          <a:noFill/>
          <a:ln w="76200">
            <a:solidFill>
              <a:srgbClr val="0768A9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13" descr="people_ppt_cove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743325"/>
            <a:ext cx="5867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vertical bri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03288"/>
            <a:ext cx="2378075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vid_lww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400" y="3295650"/>
            <a:ext cx="2171700" cy="1352550"/>
          </a:xfrm>
          <a:prstGeom prst="rect">
            <a:avLst/>
          </a:prstGeom>
        </p:spPr>
      </p:pic>
      <p:sp>
        <p:nvSpPr>
          <p:cNvPr id="441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4114800"/>
            <a:ext cx="2133600" cy="1295400"/>
          </a:xfrm>
        </p:spPr>
        <p:txBody>
          <a:bodyPr lIns="91440" anchor="b"/>
          <a:lstStyle>
            <a:lvl1pPr marL="0" indent="0">
              <a:buFontTx/>
              <a:buNone/>
              <a:defRPr b="1" baseline="20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634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eople_ppt_cov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43325"/>
            <a:ext cx="58674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8F9D50-DA6C-4FF9-9E7F-8D8E568018C4}" type="datetimeFigureOut">
              <a:rPr lang="en-US" altLang="zh-CN"/>
              <a:pPr>
                <a:defRPr/>
              </a:pPr>
              <a:t>10/12/2020</a:t>
            </a:fld>
            <a:endParaRPr lang="en-US" altLang="zh-CN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6856FC-2825-4E3B-B1F9-4BFEE980B5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006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brick &amp; window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WOL080226_103_sml"/>
          <p:cNvPicPr>
            <a:picLocks noChangeAspect="1" noChangeArrowheads="1"/>
          </p:cNvPicPr>
          <p:nvPr userDrawn="1"/>
        </p:nvPicPr>
        <p:blipFill>
          <a:blip r:embed="rId3" cstate="print"/>
          <a:srcRect l="8490" t="24579" r="6244" b="10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/>
          </p:cNvSpPr>
          <p:nvPr/>
        </p:nvSpPr>
        <p:spPr bwMode="auto">
          <a:xfrm>
            <a:off x="1835696" y="836712"/>
            <a:ext cx="5179219" cy="2589609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4425305" y="3426321"/>
            <a:ext cx="2589609" cy="2589609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>
            <a:off x="4416375" y="960612"/>
            <a:ext cx="0" cy="2367483"/>
          </a:xfrm>
          <a:prstGeom prst="line">
            <a:avLst/>
          </a:prstGeom>
          <a:noFill/>
          <a:ln w="12700">
            <a:solidFill>
              <a:schemeClr val="accent1">
                <a:alpha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0" y="980729"/>
            <a:ext cx="2304256" cy="1512167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572000" y="3501008"/>
            <a:ext cx="2304256" cy="237626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8" name="Tijdelijke aanduiding voor datum 6"/>
          <p:cNvSpPr>
            <a:spLocks noGrp="1"/>
          </p:cNvSpPr>
          <p:nvPr>
            <p:ph type="dt" sz="half" idx="2"/>
          </p:nvPr>
        </p:nvSpPr>
        <p:spPr>
          <a:xfrm>
            <a:off x="4572000" y="2987174"/>
            <a:ext cx="2304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Date</a:t>
            </a:r>
            <a:endParaRPr lang="en-GB" dirty="0"/>
          </a:p>
        </p:txBody>
      </p:sp>
      <p:sp>
        <p:nvSpPr>
          <p:cNvPr id="14" name="Tijdelijke aanduiding voor datum 6"/>
          <p:cNvSpPr txBox="1">
            <a:spLocks/>
          </p:cNvSpPr>
          <p:nvPr userDrawn="1"/>
        </p:nvSpPr>
        <p:spPr>
          <a:xfrm>
            <a:off x="1979712" y="2564904"/>
            <a:ext cx="2304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564905"/>
            <a:ext cx="2304256" cy="396044"/>
          </a:xfrm>
        </p:spPr>
        <p:txBody>
          <a:bodyPr bIns="0" anchor="ctr" anchorCtr="0"/>
          <a:lstStyle>
            <a:lvl1pPr marL="0" indent="0">
              <a:buFontTx/>
              <a:buNone/>
              <a:defRPr sz="1200" b="1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 sz="1200" b="1"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 sz="12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12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12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pic>
        <p:nvPicPr>
          <p:cNvPr id="17" name="Picture 16" descr="WKH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66" y="2929464"/>
            <a:ext cx="1752600" cy="4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3" y="547688"/>
            <a:ext cx="7953375" cy="5191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2813" y="1371600"/>
            <a:ext cx="3900487" cy="4724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5700" y="1371600"/>
            <a:ext cx="3900488" cy="4724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794500" y="64452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2EB797-FD68-4951-88DA-089F6B77013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53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WOL080226_103_sml"/>
          <p:cNvPicPr>
            <a:picLocks noChangeAspect="1" noChangeArrowheads="1"/>
          </p:cNvPicPr>
          <p:nvPr userDrawn="1"/>
        </p:nvPicPr>
        <p:blipFill>
          <a:blip r:embed="rId3" cstate="print"/>
          <a:srcRect l="8490" t="24579" r="6244" b="10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/>
          <p:cNvSpPr>
            <a:spLocks/>
          </p:cNvSpPr>
          <p:nvPr/>
        </p:nvSpPr>
        <p:spPr bwMode="auto">
          <a:xfrm>
            <a:off x="1835696" y="836712"/>
            <a:ext cx="2589609" cy="2589609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11760" y="1268760"/>
            <a:ext cx="4464495" cy="1656185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0"/>
          </p:nvPr>
        </p:nvSpPr>
        <p:spPr>
          <a:xfrm>
            <a:off x="6768244" y="6526800"/>
            <a:ext cx="140415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526800"/>
            <a:ext cx="3888432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99040" y="6526800"/>
            <a:ext cx="549424" cy="365125"/>
          </a:xfrm>
          <a:prstGeom prst="rect">
            <a:avLst/>
          </a:prstGeo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WKHLogo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rick &amp; window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WOL080226_103_sml"/>
          <p:cNvPicPr>
            <a:picLocks noChangeAspect="1" noChangeArrowheads="1"/>
          </p:cNvPicPr>
          <p:nvPr userDrawn="1"/>
        </p:nvPicPr>
        <p:blipFill>
          <a:blip r:embed="rId3" cstate="print"/>
          <a:srcRect l="8490" t="24579" r="6244" b="10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/>
          </p:cNvSpPr>
          <p:nvPr/>
        </p:nvSpPr>
        <p:spPr bwMode="auto">
          <a:xfrm>
            <a:off x="1835696" y="836712"/>
            <a:ext cx="5179219" cy="2589609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4425305" y="3426321"/>
            <a:ext cx="2589609" cy="2589609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>
            <a:off x="4416375" y="960612"/>
            <a:ext cx="0" cy="2367483"/>
          </a:xfrm>
          <a:prstGeom prst="line">
            <a:avLst/>
          </a:prstGeom>
          <a:noFill/>
          <a:ln w="12700">
            <a:solidFill>
              <a:schemeClr val="accent1">
                <a:alpha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0" y="980729"/>
            <a:ext cx="2304256" cy="1512167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572000" y="3501008"/>
            <a:ext cx="2304256" cy="237626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8" name="Tijdelijke aanduiding voor datum 6"/>
          <p:cNvSpPr>
            <a:spLocks noGrp="1"/>
          </p:cNvSpPr>
          <p:nvPr>
            <p:ph type="dt" sz="half" idx="2"/>
          </p:nvPr>
        </p:nvSpPr>
        <p:spPr>
          <a:xfrm>
            <a:off x="4572000" y="2987174"/>
            <a:ext cx="2304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Date</a:t>
            </a:r>
            <a:endParaRPr lang="en-GB" dirty="0"/>
          </a:p>
        </p:txBody>
      </p:sp>
      <p:sp>
        <p:nvSpPr>
          <p:cNvPr id="14" name="Tijdelijke aanduiding voor datum 6"/>
          <p:cNvSpPr txBox="1">
            <a:spLocks/>
          </p:cNvSpPr>
          <p:nvPr userDrawn="1"/>
        </p:nvSpPr>
        <p:spPr>
          <a:xfrm>
            <a:off x="1979712" y="2564904"/>
            <a:ext cx="2304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564905"/>
            <a:ext cx="2304256" cy="396044"/>
          </a:xfrm>
        </p:spPr>
        <p:txBody>
          <a:bodyPr bIns="0" anchor="ctr" anchorCtr="0"/>
          <a:lstStyle>
            <a:lvl1pPr marL="0" indent="0">
              <a:buFontTx/>
              <a:buNone/>
              <a:defRPr sz="1200" b="1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 sz="1200" b="1"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 sz="12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12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12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pic>
        <p:nvPicPr>
          <p:cNvPr id="17" name="Picture 16" descr="WKH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66" y="2929464"/>
            <a:ext cx="1752600" cy="4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9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WOL080226_103_sml"/>
          <p:cNvPicPr>
            <a:picLocks noChangeAspect="1" noChangeArrowheads="1"/>
          </p:cNvPicPr>
          <p:nvPr userDrawn="1"/>
        </p:nvPicPr>
        <p:blipFill>
          <a:blip r:embed="rId3" cstate="print"/>
          <a:srcRect l="8490" t="24579" r="6244" b="10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/>
          <p:cNvSpPr>
            <a:spLocks/>
          </p:cNvSpPr>
          <p:nvPr/>
        </p:nvSpPr>
        <p:spPr bwMode="auto">
          <a:xfrm>
            <a:off x="1835696" y="836712"/>
            <a:ext cx="2589609" cy="2589609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11760" y="1268760"/>
            <a:ext cx="4464495" cy="1656185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0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WKHLogo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0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annex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WOL080226_103_sml"/>
          <p:cNvPicPr>
            <a:picLocks noChangeAspect="1" noChangeArrowheads="1"/>
          </p:cNvPicPr>
          <p:nvPr userDrawn="1"/>
        </p:nvPicPr>
        <p:blipFill>
          <a:blip r:embed="rId3" cstate="print"/>
          <a:srcRect l="8490" t="24579" r="6244" b="10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/>
          <p:cNvSpPr>
            <a:spLocks/>
          </p:cNvSpPr>
          <p:nvPr/>
        </p:nvSpPr>
        <p:spPr bwMode="auto">
          <a:xfrm>
            <a:off x="1835696" y="836712"/>
            <a:ext cx="2589609" cy="2589609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11760" y="1268760"/>
            <a:ext cx="4464495" cy="1656185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0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ndertitel 2"/>
          <p:cNvSpPr txBox="1">
            <a:spLocks/>
          </p:cNvSpPr>
          <p:nvPr userDrawn="1"/>
        </p:nvSpPr>
        <p:spPr>
          <a:xfrm>
            <a:off x="2411760" y="872716"/>
            <a:ext cx="4464495" cy="4680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7200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Annex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2" name="Picture 11" descr="WKHLogo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9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tekst 8"/>
          <p:cNvSpPr>
            <a:spLocks noGrp="1"/>
          </p:cNvSpPr>
          <p:nvPr>
            <p:ph type="body" sz="quarter" idx="11"/>
          </p:nvPr>
        </p:nvSpPr>
        <p:spPr>
          <a:xfrm>
            <a:off x="467544" y="224644"/>
            <a:ext cx="8208000" cy="5040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2"/>
          </p:nvPr>
        </p:nvSpPr>
        <p:spPr>
          <a:xfrm>
            <a:off x="467544" y="1412776"/>
            <a:ext cx="8208000" cy="477922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SzPct val="90000"/>
              <a:buFontTx/>
              <a:buNone/>
              <a:defRPr sz="1800" b="0" i="1">
                <a:solidFill>
                  <a:srgbClr val="757575"/>
                </a:solidFill>
              </a:defRPr>
            </a:lvl1pPr>
            <a:lvl2pPr>
              <a:buFontTx/>
              <a:buNone/>
              <a:defRPr sz="2000"/>
            </a:lvl2pPr>
            <a:lvl3pPr>
              <a:buFontTx/>
              <a:buNone/>
              <a:defRPr sz="2000"/>
            </a:lvl3pPr>
            <a:lvl4pPr>
              <a:buFontTx/>
              <a:buNone/>
              <a:defRPr sz="2000"/>
            </a:lvl4pPr>
            <a:lvl5pPr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Date Placeholder 2"/>
          <p:cNvSpPr>
            <a:spLocks noGrp="1"/>
          </p:cNvSpPr>
          <p:nvPr>
            <p:ph type="dt" sz="half" idx="13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26" name="Footer Placeholder 3"/>
          <p:cNvSpPr>
            <a:spLocks noGrp="1"/>
          </p:cNvSpPr>
          <p:nvPr>
            <p:ph type="ftr" sz="quarter" idx="14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67088" y="764644"/>
            <a:ext cx="8208912" cy="504056"/>
          </a:xfrm>
        </p:spPr>
        <p:txBody>
          <a:bodyPr/>
          <a:lstStyle>
            <a:lvl1pPr marL="0" indent="0">
              <a:buNone/>
              <a:defRPr sz="2400" i="1">
                <a:latin typeface="+mn-lt"/>
              </a:defRPr>
            </a:lvl1pPr>
            <a:lvl2pPr marL="0" indent="0">
              <a:buNone/>
              <a:defRPr sz="2400" i="1">
                <a:latin typeface="+mn-lt"/>
              </a:defRPr>
            </a:lvl2pPr>
            <a:lvl3pPr marL="0" indent="0">
              <a:buNone/>
              <a:defRPr sz="2400" i="1">
                <a:latin typeface="+mn-lt"/>
              </a:defRPr>
            </a:lvl3pPr>
            <a:lvl4pPr marL="0" indent="0">
              <a:buNone/>
              <a:defRPr sz="2400" i="1">
                <a:latin typeface="+mn-lt"/>
              </a:defRPr>
            </a:lvl4pPr>
            <a:lvl5pPr marL="0" indent="0">
              <a:buNone/>
              <a:defRPr sz="2400" i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5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jdelijke aanduiding voor tekst 2"/>
          <p:cNvSpPr>
            <a:spLocks noGrp="1"/>
          </p:cNvSpPr>
          <p:nvPr>
            <p:ph idx="1"/>
          </p:nvPr>
        </p:nvSpPr>
        <p:spPr>
          <a:xfrm>
            <a:off x="468000" y="1412776"/>
            <a:ext cx="8208000" cy="4815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2563" indent="-182563">
              <a:spcBef>
                <a:spcPts val="432"/>
              </a:spcBef>
              <a:buFont typeface="Wingdings" pitchFamily="2" charset="2"/>
              <a:buChar char="§"/>
              <a:defRPr/>
            </a:lvl1pPr>
            <a:lvl2pPr marL="358775" indent="-176213">
              <a:spcBef>
                <a:spcPts val="432"/>
              </a:spcBef>
              <a:buFont typeface="Trebuchet MS" pitchFamily="34" charset="0"/>
              <a:buChar char="–"/>
              <a:defRPr sz="1600"/>
            </a:lvl2pPr>
            <a:lvl3pPr marL="541338" indent="-182563">
              <a:spcBef>
                <a:spcPts val="432"/>
              </a:spcBef>
              <a:buFont typeface="Wingdings" pitchFamily="2" charset="2"/>
              <a:buChar char="§"/>
              <a:defRPr sz="1400"/>
            </a:lvl3pPr>
            <a:lvl4pPr marL="717550" indent="-176213">
              <a:spcBef>
                <a:spcPts val="432"/>
              </a:spcBef>
              <a:buFont typeface="Trebuchet MS" pitchFamily="34" charset="0"/>
              <a:buChar char="–"/>
              <a:defRPr sz="1400"/>
            </a:lvl4pPr>
            <a:lvl5pPr marL="900113" indent="-182563">
              <a:spcBef>
                <a:spcPts val="432"/>
              </a:spcBef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5" name="Date Placeholder 2"/>
          <p:cNvSpPr>
            <a:spLocks noGrp="1"/>
          </p:cNvSpPr>
          <p:nvPr>
            <p:ph type="dt" sz="half" idx="12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27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jdelijke aanduiding voor tekst 8"/>
          <p:cNvSpPr>
            <a:spLocks noGrp="1"/>
          </p:cNvSpPr>
          <p:nvPr>
            <p:ph type="body" sz="quarter" idx="11"/>
          </p:nvPr>
        </p:nvSpPr>
        <p:spPr>
          <a:xfrm>
            <a:off x="467544" y="224644"/>
            <a:ext cx="8208000" cy="5040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67088" y="764644"/>
            <a:ext cx="8208912" cy="504056"/>
          </a:xfrm>
        </p:spPr>
        <p:txBody>
          <a:bodyPr/>
          <a:lstStyle>
            <a:lvl1pPr marL="0" indent="0">
              <a:buNone/>
              <a:defRPr sz="2400" i="1">
                <a:latin typeface="+mn-lt"/>
              </a:defRPr>
            </a:lvl1pPr>
            <a:lvl2pPr marL="0" indent="0">
              <a:buNone/>
              <a:defRPr sz="2400" i="1">
                <a:latin typeface="+mn-lt"/>
              </a:defRPr>
            </a:lvl2pPr>
            <a:lvl3pPr marL="0" indent="0">
              <a:buNone/>
              <a:defRPr sz="2400" i="1">
                <a:latin typeface="+mn-lt"/>
              </a:defRPr>
            </a:lvl3pPr>
            <a:lvl4pPr marL="0" indent="0">
              <a:buNone/>
              <a:defRPr sz="2400" i="1">
                <a:latin typeface="+mn-lt"/>
              </a:defRPr>
            </a:lvl4pPr>
            <a:lvl5pPr marL="0" indent="0">
              <a:buNone/>
              <a:defRPr sz="2400" i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9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000" y="1412776"/>
            <a:ext cx="3996000" cy="4815224"/>
          </a:xfrm>
        </p:spPr>
        <p:txBody>
          <a:bodyPr lIns="0" tIns="0" rIns="0" bIns="0">
            <a:noAutofit/>
          </a:bodyPr>
          <a:lstStyle>
            <a:lvl1pPr>
              <a:buSzPct val="100000"/>
              <a:buFont typeface="Wingdings" pitchFamily="2" charset="2"/>
              <a:buChar char="§"/>
              <a:defRPr sz="1600" b="0"/>
            </a:lvl1pPr>
            <a:lvl2pPr>
              <a:buSzPct val="90000"/>
              <a:buFont typeface="Trebuchet MS" pitchFamily="34" charset="0"/>
              <a:buChar char="–"/>
              <a:defRPr sz="1400"/>
            </a:lvl2pPr>
            <a:lvl3pPr>
              <a:buSzPct val="100000"/>
              <a:buFont typeface="Wingdings" pitchFamily="2" charset="2"/>
              <a:buChar char="§"/>
              <a:defRPr sz="1200"/>
            </a:lvl3pPr>
            <a:lvl4pPr>
              <a:buSzPct val="90000"/>
              <a:buFont typeface="Trebuchet MS" pitchFamily="34" charset="0"/>
              <a:buChar char="–"/>
              <a:defRPr sz="1200"/>
            </a:lvl4pPr>
            <a:lvl5pPr>
              <a:buSzPct val="100000"/>
              <a:buFont typeface="Wingdings" pitchFamily="2" charset="2"/>
              <a:buChar char="§"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80000" y="1412776"/>
            <a:ext cx="3996000" cy="4815224"/>
          </a:xfrm>
        </p:spPr>
        <p:txBody>
          <a:bodyPr bIns="0">
            <a:normAutofit/>
          </a:bodyPr>
          <a:lstStyle>
            <a:lvl1pPr>
              <a:buSzPct val="100000"/>
              <a:buFont typeface="Wingdings" pitchFamily="2" charset="2"/>
              <a:buChar char="§"/>
              <a:defRPr sz="1600" b="0"/>
            </a:lvl1pPr>
            <a:lvl2pPr>
              <a:buSzPct val="90000"/>
              <a:buFont typeface="Trebuchet MS" pitchFamily="34" charset="0"/>
              <a:buChar char="–"/>
              <a:defRPr sz="1400"/>
            </a:lvl2pPr>
            <a:lvl3pPr>
              <a:buSzPct val="100000"/>
              <a:buFont typeface="Wingdings" pitchFamily="2" charset="2"/>
              <a:buChar char="§"/>
              <a:defRPr sz="1200"/>
            </a:lvl3pPr>
            <a:lvl4pPr>
              <a:buSzPct val="90000"/>
              <a:buFont typeface="Trebuchet MS" pitchFamily="34" charset="0"/>
              <a:buChar char="–"/>
              <a:defRPr sz="1200"/>
            </a:lvl4pPr>
            <a:lvl5pPr>
              <a:buSzPct val="100000"/>
              <a:buFont typeface="Wingdings" pitchFamily="2" charset="2"/>
              <a:buChar char="§"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5" name="Date Placeholder 2"/>
          <p:cNvSpPr>
            <a:spLocks noGrp="1"/>
          </p:cNvSpPr>
          <p:nvPr>
            <p:ph type="dt" sz="half" idx="11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26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468000" y="224644"/>
            <a:ext cx="8208000" cy="5040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67544" y="764644"/>
            <a:ext cx="8208912" cy="504056"/>
          </a:xfrm>
        </p:spPr>
        <p:txBody>
          <a:bodyPr/>
          <a:lstStyle>
            <a:lvl1pPr marL="0" indent="0">
              <a:buNone/>
              <a:defRPr sz="2400" i="1">
                <a:latin typeface="+mn-lt"/>
              </a:defRPr>
            </a:lvl1pPr>
            <a:lvl2pPr marL="0" indent="0">
              <a:buNone/>
              <a:defRPr sz="2400" i="1">
                <a:latin typeface="+mn-lt"/>
              </a:defRPr>
            </a:lvl2pPr>
            <a:lvl3pPr marL="0" indent="0">
              <a:buNone/>
              <a:defRPr sz="2400" i="1">
                <a:latin typeface="+mn-lt"/>
              </a:defRPr>
            </a:lvl3pPr>
            <a:lvl4pPr marL="0" indent="0">
              <a:buNone/>
              <a:defRPr sz="2400" i="1">
                <a:latin typeface="+mn-lt"/>
              </a:defRPr>
            </a:lvl4pPr>
            <a:lvl5pPr marL="0" indent="0">
              <a:buNone/>
              <a:defRPr sz="2400" i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5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grafiek 4"/>
          <p:cNvSpPr>
            <a:spLocks noGrp="1"/>
          </p:cNvSpPr>
          <p:nvPr>
            <p:ph type="chart" sz="quarter" idx="11"/>
          </p:nvPr>
        </p:nvSpPr>
        <p:spPr>
          <a:xfrm>
            <a:off x="468000" y="1412776"/>
            <a:ext cx="8208000" cy="4815224"/>
          </a:xfrm>
        </p:spPr>
        <p:txBody>
          <a:bodyPr bIns="0"/>
          <a:lstStyle/>
          <a:p>
            <a:r>
              <a:rPr lang="en-US"/>
              <a:t>Click icon to add chart</a:t>
            </a:r>
            <a:endParaRPr lang="nl-NL" dirty="0"/>
          </a:p>
        </p:txBody>
      </p:sp>
      <p:sp>
        <p:nvSpPr>
          <p:cNvPr id="24" name="Date Placeholder 2"/>
          <p:cNvSpPr>
            <a:spLocks noGrp="1"/>
          </p:cNvSpPr>
          <p:nvPr>
            <p:ph type="dt" sz="half" idx="10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67544" y="764644"/>
            <a:ext cx="8208912" cy="504056"/>
          </a:xfrm>
        </p:spPr>
        <p:txBody>
          <a:bodyPr/>
          <a:lstStyle>
            <a:lvl1pPr marL="0" indent="0">
              <a:buNone/>
              <a:defRPr sz="2400" i="1">
                <a:latin typeface="+mn-lt"/>
              </a:defRPr>
            </a:lvl1pPr>
            <a:lvl2pPr marL="0" indent="0">
              <a:buNone/>
              <a:defRPr sz="2400" i="1">
                <a:latin typeface="+mn-lt"/>
              </a:defRPr>
            </a:lvl2pPr>
            <a:lvl3pPr marL="0" indent="0">
              <a:buNone/>
              <a:defRPr sz="2400" i="1">
                <a:latin typeface="+mn-lt"/>
              </a:defRPr>
            </a:lvl3pPr>
            <a:lvl4pPr marL="0" indent="0">
              <a:buNone/>
              <a:defRPr sz="2400" i="1">
                <a:latin typeface="+mn-lt"/>
              </a:defRPr>
            </a:lvl4pPr>
            <a:lvl5pPr marL="0" indent="0">
              <a:buNone/>
              <a:defRPr sz="2400" i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68000" y="1412776"/>
            <a:ext cx="8208000" cy="4815224"/>
          </a:xfrm>
        </p:spPr>
        <p:txBody>
          <a:bodyPr bIns="0"/>
          <a:lstStyle/>
          <a:p>
            <a:r>
              <a:rPr lang="en-US"/>
              <a:t>Click icon to add table</a:t>
            </a:r>
            <a:endParaRPr lang="nl-NL" dirty="0"/>
          </a:p>
        </p:txBody>
      </p:sp>
      <p:sp>
        <p:nvSpPr>
          <p:cNvPr id="28" name="Date Placeholder 2"/>
          <p:cNvSpPr>
            <a:spLocks noGrp="1"/>
          </p:cNvSpPr>
          <p:nvPr>
            <p:ph type="dt" sz="half" idx="10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jdelijke aanduiding voor tekst 8"/>
          <p:cNvSpPr>
            <a:spLocks noGrp="1"/>
          </p:cNvSpPr>
          <p:nvPr>
            <p:ph type="body" sz="quarter" idx="15"/>
          </p:nvPr>
        </p:nvSpPr>
        <p:spPr>
          <a:xfrm>
            <a:off x="468000" y="224644"/>
            <a:ext cx="8208000" cy="5040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67544" y="764644"/>
            <a:ext cx="8208912" cy="504056"/>
          </a:xfrm>
        </p:spPr>
        <p:txBody>
          <a:bodyPr/>
          <a:lstStyle>
            <a:lvl1pPr marL="0" indent="0">
              <a:buNone/>
              <a:defRPr sz="2400" i="1">
                <a:latin typeface="+mn-lt"/>
              </a:defRPr>
            </a:lvl1pPr>
            <a:lvl2pPr marL="0" indent="0">
              <a:buNone/>
              <a:defRPr sz="2400" i="1">
                <a:latin typeface="+mn-lt"/>
              </a:defRPr>
            </a:lvl2pPr>
            <a:lvl3pPr marL="0" indent="0">
              <a:buNone/>
              <a:defRPr sz="2400" i="1">
                <a:latin typeface="+mn-lt"/>
              </a:defRPr>
            </a:lvl3pPr>
            <a:lvl4pPr marL="0" indent="0">
              <a:buNone/>
              <a:defRPr sz="2400" i="1">
                <a:latin typeface="+mn-lt"/>
              </a:defRPr>
            </a:lvl4pPr>
            <a:lvl5pPr marL="0" indent="0">
              <a:buNone/>
              <a:defRPr sz="2400" i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4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444000"/>
            <a:ext cx="9144000" cy="41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e Placeholder 2"/>
          <p:cNvSpPr>
            <a:spLocks noGrp="1"/>
          </p:cNvSpPr>
          <p:nvPr>
            <p:ph type="dt" sz="half" idx="10"/>
          </p:nvPr>
        </p:nvSpPr>
        <p:spPr>
          <a:xfrm>
            <a:off x="6768244" y="6526800"/>
            <a:ext cx="1404156" cy="365125"/>
          </a:xfrm>
        </p:spPr>
        <p:txBody>
          <a:bodyPr/>
          <a:lstStyle/>
          <a:p>
            <a:r>
              <a:rPr lang="nl-NL"/>
              <a:t>Date</a:t>
            </a:r>
            <a:endParaRPr lang="en-US"/>
          </a:p>
        </p:txBody>
      </p:sp>
      <p:sp>
        <p:nvSpPr>
          <p:cNvPr id="26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843808" y="6526800"/>
            <a:ext cx="3888432" cy="365125"/>
          </a:xfrm>
        </p:spPr>
        <p:txBody>
          <a:bodyPr/>
          <a:lstStyle/>
          <a:p>
            <a:r>
              <a:rPr lang="en-US"/>
              <a:t>Presentation</a:t>
            </a: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8199040" y="6526800"/>
            <a:ext cx="549424" cy="365125"/>
          </a:xfrm>
        </p:spPr>
        <p:txBody>
          <a:bodyPr/>
          <a:lstStyle/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5"/>
          </p:nvPr>
        </p:nvSpPr>
        <p:spPr>
          <a:xfrm>
            <a:off x="467544" y="224644"/>
            <a:ext cx="8208000" cy="5040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67088" y="764644"/>
            <a:ext cx="8208912" cy="504056"/>
          </a:xfrm>
        </p:spPr>
        <p:txBody>
          <a:bodyPr/>
          <a:lstStyle>
            <a:lvl1pPr marL="0" indent="0">
              <a:buNone/>
              <a:defRPr sz="2400" i="1">
                <a:latin typeface="+mn-lt"/>
              </a:defRPr>
            </a:lvl1pPr>
            <a:lvl2pPr marL="0" indent="0">
              <a:buNone/>
              <a:defRPr sz="2400" i="1">
                <a:latin typeface="+mn-lt"/>
              </a:defRPr>
            </a:lvl2pPr>
            <a:lvl3pPr marL="0" indent="0">
              <a:buNone/>
              <a:defRPr sz="2400" i="1">
                <a:latin typeface="+mn-lt"/>
              </a:defRPr>
            </a:lvl3pPr>
            <a:lvl4pPr marL="0" indent="0">
              <a:buNone/>
              <a:defRPr sz="2400" i="1">
                <a:latin typeface="+mn-lt"/>
              </a:defRPr>
            </a:lvl4pPr>
            <a:lvl5pPr marL="0" indent="0">
              <a:buNone/>
              <a:defRPr sz="2400" i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SmartArt 15"/>
          <p:cNvSpPr>
            <a:spLocks noGrp="1"/>
          </p:cNvSpPr>
          <p:nvPr>
            <p:ph type="dgm" sz="quarter" idx="18"/>
          </p:nvPr>
        </p:nvSpPr>
        <p:spPr>
          <a:xfrm>
            <a:off x="467544" y="1412776"/>
            <a:ext cx="8208912" cy="4895949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nl-NL"/>
          </a:p>
        </p:txBody>
      </p:sp>
      <p:pic>
        <p:nvPicPr>
          <p:cNvPr id="11" name="Picture 10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4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_brick &amp; window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WOL080226_103_sml"/>
          <p:cNvPicPr>
            <a:picLocks noChangeAspect="1" noChangeArrowheads="1"/>
          </p:cNvPicPr>
          <p:nvPr userDrawn="1"/>
        </p:nvPicPr>
        <p:blipFill>
          <a:blip r:embed="rId3" cstate="print"/>
          <a:srcRect l="8490" t="24579" r="6244" b="10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/>
          </p:cNvSpPr>
          <p:nvPr/>
        </p:nvSpPr>
        <p:spPr bwMode="auto">
          <a:xfrm>
            <a:off x="1835696" y="836712"/>
            <a:ext cx="5179219" cy="2589609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4425305" y="3426321"/>
            <a:ext cx="2589609" cy="2589609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b="0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>
            <a:off x="4416375" y="960612"/>
            <a:ext cx="0" cy="2367483"/>
          </a:xfrm>
          <a:prstGeom prst="line">
            <a:avLst/>
          </a:prstGeom>
          <a:noFill/>
          <a:ln w="12700">
            <a:solidFill>
              <a:schemeClr val="accent1">
                <a:alpha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0" y="980729"/>
            <a:ext cx="2304256" cy="1512167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572000" y="3501008"/>
            <a:ext cx="2304256" cy="237626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8" name="Tijdelijke aanduiding voor datum 6"/>
          <p:cNvSpPr>
            <a:spLocks noGrp="1"/>
          </p:cNvSpPr>
          <p:nvPr>
            <p:ph type="dt" sz="half" idx="2"/>
          </p:nvPr>
        </p:nvSpPr>
        <p:spPr>
          <a:xfrm>
            <a:off x="4572000" y="2987174"/>
            <a:ext cx="2304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Date</a:t>
            </a:r>
            <a:endParaRPr lang="en-GB" dirty="0"/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564905"/>
            <a:ext cx="2304256" cy="396044"/>
          </a:xfrm>
        </p:spPr>
        <p:txBody>
          <a:bodyPr bIns="0" anchor="ctr" anchorCtr="0"/>
          <a:lstStyle>
            <a:lvl1pPr marL="0" indent="0">
              <a:buFontTx/>
              <a:buNone/>
              <a:defRPr sz="1200" b="1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 sz="1200" b="1"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 sz="12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12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12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pic>
        <p:nvPicPr>
          <p:cNvPr id="14" name="Picture 13" descr="WKH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66" y="2929464"/>
            <a:ext cx="1752600" cy="4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/>
          <p:cNvCxnSpPr/>
          <p:nvPr userDrawn="1"/>
        </p:nvCxnSpPr>
        <p:spPr>
          <a:xfrm>
            <a:off x="384175" y="1217613"/>
            <a:ext cx="8458200" cy="1587"/>
          </a:xfrm>
          <a:prstGeom prst="line">
            <a:avLst/>
          </a:prstGeom>
          <a:ln w="63500">
            <a:solidFill>
              <a:srgbClr val="0768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F886F-3577-4E34-A070-C5DE8AA400E8}" type="datetimeFigureOut">
              <a:rPr lang="en-US" altLang="zh-CN"/>
              <a:pPr>
                <a:defRPr/>
              </a:pPr>
              <a:t>10/12/2020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7F5DB-4498-4C61-8FFB-4EC16508C5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11336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178550"/>
            <a:ext cx="9144000" cy="685800"/>
          </a:xfrm>
          <a:prstGeom prst="rect">
            <a:avLst/>
          </a:prstGeom>
          <a:gradFill rotWithShape="0">
            <a:gsLst>
              <a:gs pos="65000">
                <a:schemeClr val="bg1">
                  <a:alpha val="31000"/>
                </a:schemeClr>
              </a:gs>
              <a:gs pos="100000">
                <a:schemeClr val="bg1">
                  <a:gamma/>
                  <a:tint val="15686"/>
                  <a:invGamma/>
                  <a:alpha val="89999"/>
                </a:schemeClr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0" y="6172200"/>
            <a:ext cx="9144000" cy="0"/>
          </a:xfrm>
          <a:prstGeom prst="line">
            <a:avLst/>
          </a:prstGeom>
          <a:noFill/>
          <a:ln w="76200">
            <a:solidFill>
              <a:srgbClr val="0768A9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/>
            </a:endParaRPr>
          </a:p>
        </p:txBody>
      </p:sp>
      <p:pic>
        <p:nvPicPr>
          <p:cNvPr id="6" name="Picture 10" descr="WKH_OSP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6172200"/>
            <a:ext cx="20574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people_ppt_cover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743325"/>
            <a:ext cx="5867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vertical bri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903288"/>
            <a:ext cx="2378075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 userDrawn="1"/>
        </p:nvSpPr>
        <p:spPr bwMode="auto">
          <a:xfrm>
            <a:off x="2819401" y="1828800"/>
            <a:ext cx="6096000" cy="933450"/>
          </a:xfrm>
          <a:prstGeom prst="rect">
            <a:avLst/>
          </a:prstGeom>
          <a:noFill/>
          <a:ln w="12700" cmpd="dbl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lIns="182880" anchor="ctr"/>
          <a:lstStyle>
            <a:lvl1pPr marL="0" indent="0">
              <a:defRPr/>
            </a:lvl1pPr>
          </a:lstStyle>
          <a:p>
            <a:pPr eaLnBrk="0" hangingPunct="0">
              <a:defRPr/>
            </a:pPr>
            <a:endParaRPr lang="en-US" sz="36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sp>
        <p:nvSpPr>
          <p:cNvPr id="44134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4191000" y="6324600"/>
            <a:ext cx="4876800" cy="609600"/>
          </a:xfrm>
          <a:noFill/>
          <a:ln>
            <a:noFill/>
          </a:ln>
        </p:spPr>
        <p:txBody>
          <a:bodyPr/>
          <a:lstStyle>
            <a:lvl1pPr marL="406400" indent="0">
              <a:spcBef>
                <a:spcPct val="20000"/>
              </a:spcBef>
              <a:defRPr sz="2000" i="1">
                <a:solidFill>
                  <a:srgbClr val="0768A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41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4114800"/>
            <a:ext cx="2133600" cy="1295400"/>
          </a:xfrm>
        </p:spPr>
        <p:txBody>
          <a:bodyPr lIns="91440" anchor="b"/>
          <a:lstStyle>
            <a:lvl1pPr marL="0" indent="0">
              <a:buFontTx/>
              <a:buNone/>
              <a:defRPr b="1" baseline="20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 userDrawn="1"/>
        </p:nvCxnSpPr>
        <p:spPr>
          <a:xfrm>
            <a:off x="304800" y="838200"/>
            <a:ext cx="8458200" cy="1588"/>
          </a:xfrm>
          <a:prstGeom prst="line">
            <a:avLst/>
          </a:prstGeom>
          <a:ln w="63500">
            <a:solidFill>
              <a:srgbClr val="0768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41773" cy="933450"/>
          </a:xfrm>
          <a:noFill/>
          <a:ln w="12700" cmpd="dbl">
            <a:noFill/>
          </a:ln>
        </p:spPr>
        <p:txBody>
          <a:bodyPr/>
          <a:lstStyle>
            <a:lvl1pPr marL="0" indent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one_flower_black_72_cove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1588"/>
            <a:ext cx="913606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3962400"/>
            <a:ext cx="4419600" cy="2133600"/>
          </a:xfrm>
          <a:prstGeom prst="rect">
            <a:avLst/>
          </a:prstGeom>
          <a:solidFill>
            <a:srgbClr val="0768A9">
              <a:alpha val="91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  <a:t>Questions.</a:t>
            </a:r>
            <a:b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</a:br>
            <a:b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</a:br>
            <a:endParaRPr lang="en-US" sz="3800" i="1" dirty="0">
              <a:solidFill>
                <a:srgbClr val="FFFFFF"/>
              </a:solidFill>
              <a:latin typeface="Trebuchet MS" pitchFamily="80" charset="0"/>
              <a:ea typeface="ＭＳ Ｐゴシック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62400" y="6324600"/>
            <a:ext cx="10668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Trebuchet MS"/>
                <a:ea typeface="ＭＳ Ｐゴシック"/>
                <a:cs typeface="+mn-cs"/>
              </a:defRPr>
            </a:lvl1pPr>
          </a:lstStyle>
          <a:p>
            <a:pPr>
              <a:defRPr/>
            </a:pPr>
            <a:fld id="{62E13CE7-48AD-4D5B-80ED-E408E9729D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178550"/>
            <a:ext cx="9144000" cy="685800"/>
          </a:xfrm>
          <a:prstGeom prst="rect">
            <a:avLst/>
          </a:prstGeom>
          <a:gradFill rotWithShape="0">
            <a:gsLst>
              <a:gs pos="65000">
                <a:schemeClr val="bg1">
                  <a:alpha val="31000"/>
                </a:schemeClr>
              </a:gs>
              <a:gs pos="100000">
                <a:schemeClr val="bg1">
                  <a:gamma/>
                  <a:tint val="15686"/>
                  <a:invGamma/>
                  <a:alpha val="89999"/>
                </a:schemeClr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charset="0"/>
              <a:ea typeface="+mn-ea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0" y="6172200"/>
            <a:ext cx="9144000" cy="0"/>
          </a:xfrm>
          <a:prstGeom prst="line">
            <a:avLst/>
          </a:prstGeom>
          <a:noFill/>
          <a:ln w="76200">
            <a:solidFill>
              <a:srgbClr val="0768A9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13" descr="people_ppt_cove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743325"/>
            <a:ext cx="5867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vertical bri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03288"/>
            <a:ext cx="2378075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vid_lww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400" y="3295650"/>
            <a:ext cx="2171700" cy="1352550"/>
          </a:xfrm>
          <a:prstGeom prst="rect">
            <a:avLst/>
          </a:prstGeom>
        </p:spPr>
      </p:pic>
      <p:sp>
        <p:nvSpPr>
          <p:cNvPr id="441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4114800"/>
            <a:ext cx="2133600" cy="1295400"/>
          </a:xfrm>
        </p:spPr>
        <p:txBody>
          <a:bodyPr lIns="91440" anchor="b"/>
          <a:lstStyle>
            <a:lvl1pPr marL="0" indent="0">
              <a:buFontTx/>
              <a:buNone/>
              <a:defRPr b="1" baseline="20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929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6178550"/>
            <a:ext cx="9144000" cy="685800"/>
          </a:xfrm>
          <a:prstGeom prst="rect">
            <a:avLst/>
          </a:prstGeom>
          <a:gradFill rotWithShape="0">
            <a:gsLst>
              <a:gs pos="65000">
                <a:schemeClr val="bg1">
                  <a:alpha val="31000"/>
                </a:schemeClr>
              </a:gs>
              <a:gs pos="100000">
                <a:schemeClr val="bg1">
                  <a:gamma/>
                  <a:tint val="15686"/>
                  <a:invGamma/>
                  <a:alpha val="89999"/>
                </a:schemeClr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0" y="6172200"/>
            <a:ext cx="9144000" cy="0"/>
          </a:xfrm>
          <a:prstGeom prst="line">
            <a:avLst/>
          </a:prstGeom>
          <a:noFill/>
          <a:ln w="76200">
            <a:solidFill>
              <a:srgbClr val="0768A9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/>
            </a:endParaRPr>
          </a:p>
        </p:txBody>
      </p:sp>
      <p:pic>
        <p:nvPicPr>
          <p:cNvPr id="5" name="Picture 13" descr="people_ppt_cover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743325"/>
            <a:ext cx="58674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vertical bri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03288"/>
            <a:ext cx="2378075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2819401" y="1828800"/>
            <a:ext cx="6096000" cy="933450"/>
          </a:xfrm>
          <a:prstGeom prst="rect">
            <a:avLst/>
          </a:prstGeom>
          <a:noFill/>
          <a:ln w="12700" cmpd="dbl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lIns="182880" anchor="ctr"/>
          <a:lstStyle>
            <a:lvl1pPr marL="0" indent="0">
              <a:defRPr/>
            </a:lvl1pPr>
          </a:lstStyle>
          <a:p>
            <a:pPr eaLnBrk="0" hangingPunct="0">
              <a:defRPr/>
            </a:pPr>
            <a:endParaRPr lang="en-US" sz="36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400800"/>
            <a:ext cx="4238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1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4114800"/>
            <a:ext cx="2133600" cy="1295400"/>
          </a:xfrm>
        </p:spPr>
        <p:txBody>
          <a:bodyPr lIns="91440" anchor="b"/>
          <a:lstStyle>
            <a:lvl1pPr marL="0" indent="0">
              <a:buFontTx/>
              <a:buNone/>
              <a:defRPr b="1" baseline="20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 userDrawn="1"/>
        </p:nvCxnSpPr>
        <p:spPr>
          <a:xfrm>
            <a:off x="304800" y="838200"/>
            <a:ext cx="8458200" cy="1588"/>
          </a:xfrm>
          <a:prstGeom prst="line">
            <a:avLst/>
          </a:prstGeom>
          <a:ln w="63500">
            <a:solidFill>
              <a:srgbClr val="0768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75" y="6400800"/>
            <a:ext cx="4238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81150"/>
            <a:ext cx="8641773" cy="933450"/>
          </a:xfrm>
          <a:noFill/>
          <a:ln w="12700" cmpd="dbl">
            <a:noFill/>
          </a:ln>
        </p:spPr>
        <p:txBody>
          <a:bodyPr/>
          <a:lstStyle>
            <a:lvl1pPr marL="0" indent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6400800"/>
            <a:ext cx="4238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one_flower_black_72_cove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1588"/>
            <a:ext cx="913606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3962400"/>
            <a:ext cx="4419600" cy="2133600"/>
          </a:xfrm>
          <a:prstGeom prst="rect">
            <a:avLst/>
          </a:prstGeom>
          <a:solidFill>
            <a:srgbClr val="0768A9">
              <a:alpha val="91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  <a:t>Questions?</a:t>
            </a:r>
            <a:b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</a:br>
            <a:br>
              <a:rPr lang="en-US" sz="3800" dirty="0">
                <a:solidFill>
                  <a:srgbClr val="FFFFFF"/>
                </a:solidFill>
                <a:latin typeface="Trebuchet MS" pitchFamily="80" charset="0"/>
                <a:ea typeface="ＭＳ Ｐゴシック"/>
              </a:rPr>
            </a:br>
            <a:endParaRPr lang="en-US" sz="3800" i="1" dirty="0">
              <a:solidFill>
                <a:srgbClr val="FFFFFF"/>
              </a:solidFill>
              <a:latin typeface="Trebuchet MS" pitchFamily="80" charset="0"/>
              <a:ea typeface="ＭＳ Ｐゴシック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962400" y="6324600"/>
            <a:ext cx="10668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Trebuchet MS"/>
                <a:ea typeface="ＭＳ Ｐゴシック"/>
                <a:cs typeface="+mn-cs"/>
              </a:defRPr>
            </a:lvl1pPr>
          </a:lstStyle>
          <a:p>
            <a:pPr>
              <a:defRPr/>
            </a:pPr>
            <a:fld id="{5C3C8475-CBCD-4B8B-AB7C-3AD163B2E6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5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85800" y="5257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zh-CN" sz="1400">
              <a:ea typeface="宋体" pitchFamily="2" charset="-122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971800" y="5257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zh-CN" sz="1400">
              <a:ea typeface="宋体" pitchFamily="2" charset="-122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443663" y="52292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endParaRPr lang="en-US" altLang="zh-CN" sz="1400">
              <a:ea typeface="宋体" pitchFamily="2" charset="-122"/>
            </a:endParaRPr>
          </a:p>
        </p:txBody>
      </p:sp>
      <p:sp>
        <p:nvSpPr>
          <p:cNvPr id="7" name="Line 13"/>
          <p:cNvSpPr>
            <a:spLocks noChangeShapeType="1"/>
          </p:cNvSpPr>
          <p:nvPr userDrawn="1"/>
        </p:nvSpPr>
        <p:spPr bwMode="auto">
          <a:xfrm>
            <a:off x="5940425" y="62372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Picture 18" descr="WK_Ovid_white-300px_new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5888"/>
            <a:ext cx="28575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2"/>
          <p:cNvSpPr>
            <a:spLocks noChangeShapeType="1"/>
          </p:cNvSpPr>
          <p:nvPr userDrawn="1"/>
        </p:nvSpPr>
        <p:spPr bwMode="auto">
          <a:xfrm>
            <a:off x="381000" y="1052513"/>
            <a:ext cx="8382000" cy="0"/>
          </a:xfrm>
          <a:prstGeom prst="line">
            <a:avLst/>
          </a:prstGeom>
          <a:noFill/>
          <a:ln w="2857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Text Box 21"/>
          <p:cNvSpPr txBox="1">
            <a:spLocks noChangeArrowheads="1"/>
          </p:cNvSpPr>
          <p:nvPr userDrawn="1"/>
        </p:nvSpPr>
        <p:spPr bwMode="auto">
          <a:xfrm>
            <a:off x="5724525" y="307975"/>
            <a:ext cx="3170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de-DE" sz="2000">
                <a:solidFill>
                  <a:schemeClr val="bg2"/>
                </a:solidFill>
                <a:latin typeface="Trebuchet MS" pitchFamily="34" charset="0"/>
              </a:rPr>
              <a:t>content </a:t>
            </a:r>
            <a:r>
              <a:rPr lang="de-DE" sz="2000">
                <a:solidFill>
                  <a:srgbClr val="0099FF"/>
                </a:solidFill>
                <a:latin typeface="Trebuchet MS" pitchFamily="34" charset="0"/>
              </a:rPr>
              <a:t>+</a:t>
            </a:r>
            <a:r>
              <a:rPr lang="de-DE" sz="2000">
                <a:solidFill>
                  <a:schemeClr val="bg2"/>
                </a:solidFill>
                <a:latin typeface="Trebuchet MS" pitchFamily="34" charset="0"/>
              </a:rPr>
              <a:t> tools </a:t>
            </a:r>
            <a:r>
              <a:rPr lang="de-DE" sz="2000">
                <a:solidFill>
                  <a:srgbClr val="0099FF"/>
                </a:solidFill>
                <a:latin typeface="Trebuchet MS" pitchFamily="34" charset="0"/>
              </a:rPr>
              <a:t>+</a:t>
            </a:r>
            <a:r>
              <a:rPr lang="de-DE" sz="2000">
                <a:solidFill>
                  <a:schemeClr val="bg2"/>
                </a:solidFill>
                <a:latin typeface="Trebuchet MS" pitchFamily="34" charset="0"/>
              </a:rPr>
              <a:t> services</a:t>
            </a:r>
            <a:r>
              <a:rPr lang="de-DE">
                <a:solidFill>
                  <a:schemeClr val="bg2"/>
                </a:solidFill>
                <a:latin typeface="Myriad Pro" pitchFamily="34" charset="0"/>
              </a:rPr>
              <a:t> </a:t>
            </a:r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8275638" y="6613525"/>
            <a:ext cx="660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r>
              <a:rPr lang="de-DE" altLang="zh-CN" sz="1000">
                <a:latin typeface="Myriad Web"/>
                <a:ea typeface="宋体" pitchFamily="2" charset="-122"/>
              </a:rPr>
              <a:t>Slide </a:t>
            </a:r>
            <a:fld id="{BD1BB789-C286-4F07-84ED-17097E10C188}" type="slidenum">
              <a:rPr lang="de-DE" altLang="zh-CN" sz="1000" smtClean="0">
                <a:latin typeface="Myriad Web"/>
                <a:ea typeface="宋体" pitchFamily="2" charset="-122"/>
              </a:rPr>
              <a:pPr algn="r" eaLnBrk="1" hangingPunct="1">
                <a:defRPr/>
              </a:pPr>
              <a:t>‹#›</a:t>
            </a:fld>
            <a:endParaRPr lang="de-DE" altLang="zh-CN" sz="1000">
              <a:latin typeface="Myriad Web"/>
              <a:ea typeface="宋体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6804025" y="6524625"/>
            <a:ext cx="2133600" cy="2079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Trebuchet MS" pitchFamily="34" charset="0"/>
              </a:defRPr>
            </a:lvl1pPr>
          </a:lstStyle>
          <a:p>
            <a:pPr>
              <a:defRPr/>
            </a:pPr>
            <a:fld id="{A593EBF2-08B9-436C-A291-687F97D8EA28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632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6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39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6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4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2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33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95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4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2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5901"/>
            <a:ext cx="8686800" cy="48450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700">
                <a:solidFill>
                  <a:schemeClr val="tx1"/>
                </a:solidFill>
              </a:defRPr>
            </a:lvl3pPr>
            <a:lvl4pPr>
              <a:defRPr sz="1700">
                <a:solidFill>
                  <a:schemeClr val="tx1"/>
                </a:solidFill>
              </a:defRPr>
            </a:lvl4pPr>
            <a:lvl5pPr>
              <a:defRPr sz="1700">
                <a:solidFill>
                  <a:schemeClr val="tx1"/>
                </a:solidFill>
              </a:defRPr>
            </a:lvl5pPr>
            <a:lvl6pPr marL="342900" indent="0">
              <a:defRPr lang="en-US" sz="11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Note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28600" y="457200"/>
            <a:ext cx="8686800" cy="830997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2000" i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3"/>
          </p:nvPr>
        </p:nvSpPr>
        <p:spPr>
          <a:xfrm>
            <a:off x="6794500" y="6445250"/>
            <a:ext cx="2133600" cy="365125"/>
          </a:xfrm>
          <a:prstGeom prst="rect">
            <a:avLst/>
          </a:prstGeom>
        </p:spPr>
        <p:txBody>
          <a:bodyPr/>
          <a:lstStyle/>
          <a:p>
            <a:fld id="{3C542E42-0CD7-4164-8181-0F67E4E70B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4"/>
          </p:nvPr>
        </p:nvSpPr>
        <p:spPr>
          <a:xfrm>
            <a:off x="2921669" y="6445250"/>
            <a:ext cx="330066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Health Investor Seminar, 28 October 2013</a:t>
            </a:r>
            <a:endParaRPr lang="en-US" dirty="0"/>
          </a:p>
        </p:txBody>
      </p:sp>
      <p:pic>
        <p:nvPicPr>
          <p:cNvPr id="6" name="Picture 5" descr="WOL080226_103_sml"/>
          <p:cNvPicPr>
            <a:picLocks noChangeAspect="1" noChangeArrowheads="1"/>
          </p:cNvPicPr>
          <p:nvPr userDrawn="1"/>
        </p:nvPicPr>
        <p:blipFill>
          <a:blip r:embed="rId2" cstate="print"/>
          <a:srcRect l="8490" t="40547" r="6244" b="55144"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022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 userDrawn="1"/>
        </p:nvCxnSpPr>
        <p:spPr>
          <a:xfrm>
            <a:off x="338455" y="958533"/>
            <a:ext cx="8458200" cy="1587"/>
          </a:xfrm>
          <a:prstGeom prst="line">
            <a:avLst/>
          </a:prstGeom>
          <a:ln w="63500">
            <a:solidFill>
              <a:srgbClr val="0768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 userDrawn="1"/>
        </p:nvCxnSpPr>
        <p:spPr>
          <a:xfrm>
            <a:off x="0" y="6444000"/>
            <a:ext cx="91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0" descr="WKHLogo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13893" b="-9945"/>
          <a:stretch/>
        </p:blipFill>
        <p:spPr>
          <a:xfrm>
            <a:off x="448733" y="6464612"/>
            <a:ext cx="1752600" cy="4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209550"/>
            <a:ext cx="8410575" cy="1085850"/>
          </a:xfrm>
          <a:prstGeom prst="rect">
            <a:avLst/>
          </a:prstGeom>
          <a:noFill/>
          <a:ln w="635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524000"/>
            <a:ext cx="81057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0324" name="Line 4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9525">
            <a:solidFill>
              <a:srgbClr val="5698C5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1029" name="Picture 11" descr="WKH_LOGO_outlined_R_200x63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6538" y="6324600"/>
            <a:ext cx="2887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67200" y="6400800"/>
            <a:ext cx="344488" cy="246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E5D90B0-9D13-4BAC-B69D-5CD020B4491B}" type="slidenum">
              <a:rPr lang="en-US" sz="1000">
                <a:solidFill>
                  <a:srgbClr val="000000"/>
                </a:solidFill>
                <a:latin typeface="Trebuchet MS"/>
                <a:ea typeface="ＭＳ Ｐゴシック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905375" y="6400800"/>
            <a:ext cx="4238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87" r:id="rId3"/>
    <p:sldLayoutId id="2147483794" r:id="rId4"/>
    <p:sldLayoutId id="2147483795" r:id="rId5"/>
    <p:sldLayoutId id="2147483788" r:id="rId6"/>
    <p:sldLayoutId id="2147483808" r:id="rId7"/>
    <p:sldLayoutId id="2147483809" r:id="rId8"/>
    <p:sldLayoutId id="2147483811" r:id="rId9"/>
    <p:sldLayoutId id="2147483824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+mj-lt"/>
          <a:ea typeface="+mj-ea"/>
          <a:cs typeface="ＭＳ Ｐゴシック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768A9"/>
          </a:solidFill>
          <a:latin typeface="+mn-lt"/>
          <a:ea typeface="+mn-ea"/>
          <a:cs typeface="ＭＳ Ｐゴシック"/>
        </a:defRPr>
      </a:lvl1pPr>
      <a:lvl2pPr marL="569913" indent="-225425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2pPr>
      <a:lvl3pPr marL="8001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000" cy="5040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 err="1"/>
              <a:t>Heading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000" y="1232756"/>
            <a:ext cx="8208000" cy="4995243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2"/>
          </p:nvPr>
        </p:nvSpPr>
        <p:spPr>
          <a:xfrm>
            <a:off x="6768244" y="6526800"/>
            <a:ext cx="1404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/>
              <a:t>Date</a:t>
            </a:r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>
          <a:xfrm>
            <a:off x="2843808" y="6526800"/>
            <a:ext cx="3888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Presentation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199040" y="6526800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BBD926-AB7A-4FD9-B807-4F82AF62F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9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7200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itchFamily="2" charset="2"/>
        <a:buChar char="§"/>
        <a:defRPr sz="1800" b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76213" algn="l" defTabSz="914400" rtl="0" eaLnBrk="1" latinLnBrk="0" hangingPunct="1">
        <a:spcBef>
          <a:spcPct val="20000"/>
        </a:spcBef>
        <a:buClr>
          <a:schemeClr val="accent1"/>
        </a:buClr>
        <a:buFont typeface="Trebuchet MS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2563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6213" algn="l" defTabSz="914400" rtl="0" eaLnBrk="1" latinLnBrk="0" hangingPunct="1">
        <a:spcBef>
          <a:spcPct val="20000"/>
        </a:spcBef>
        <a:buClr>
          <a:schemeClr val="accent1"/>
        </a:buClr>
        <a:buFont typeface="Trebuchet MS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2563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209550"/>
            <a:ext cx="8410575" cy="1085850"/>
          </a:xfrm>
          <a:prstGeom prst="rect">
            <a:avLst/>
          </a:prstGeom>
          <a:noFill/>
          <a:ln w="635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524000"/>
            <a:ext cx="81057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0324" name="Line 4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9525">
            <a:solidFill>
              <a:srgbClr val="5698C5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2053" name="Picture 11" descr="WKH_LOGO_outlined_R_200x63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6538" y="6324600"/>
            <a:ext cx="2887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67200" y="6400800"/>
            <a:ext cx="344488" cy="246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FC89FC6-2CB3-433A-9609-80344ED089E0}" type="slidenum">
              <a:rPr lang="en-US" sz="1000">
                <a:solidFill>
                  <a:srgbClr val="000000"/>
                </a:solidFill>
                <a:latin typeface="Trebuchet MS"/>
                <a:ea typeface="ＭＳ Ｐゴシック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2055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76800" y="6400800"/>
            <a:ext cx="4238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89" r:id="rId3"/>
    <p:sldLayoutId id="2147483798" r:id="rId4"/>
    <p:sldLayoutId id="2147483799" r:id="rId5"/>
    <p:sldLayoutId id="2147483790" r:id="rId6"/>
    <p:sldLayoutId id="2147483812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768A9"/>
          </a:solidFill>
          <a:latin typeface="+mn-lt"/>
          <a:ea typeface="+mn-ea"/>
          <a:cs typeface="ＭＳ Ｐゴシック"/>
        </a:defRPr>
      </a:lvl1pPr>
      <a:lvl2pPr marL="569913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2pPr>
      <a:lvl3pPr marL="8001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209550"/>
            <a:ext cx="8410575" cy="1085850"/>
          </a:xfrm>
          <a:prstGeom prst="rect">
            <a:avLst/>
          </a:prstGeom>
          <a:noFill/>
          <a:ln w="635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524000"/>
            <a:ext cx="81057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0324" name="Line 4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9525">
            <a:solidFill>
              <a:srgbClr val="5698C5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  <p:pic>
        <p:nvPicPr>
          <p:cNvPr id="3077" name="Picture 11" descr="WKH_LOGO_outlined_R_200x63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538" y="6324600"/>
            <a:ext cx="2887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24400" y="6383338"/>
            <a:ext cx="344488" cy="246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39D3FED-F9FF-428B-9186-BFD69472EC03}" type="slidenum">
              <a:rPr lang="en-US" sz="1000">
                <a:solidFill>
                  <a:srgbClr val="000000"/>
                </a:solidFill>
                <a:latin typeface="Trebuchet MS"/>
                <a:ea typeface="ＭＳ Ｐゴシック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Trebuchet MS"/>
              <a:ea typeface="ＭＳ Ｐゴシック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791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0768A9"/>
          </a:solidFill>
          <a:latin typeface="Trebuchet MS" pitchFamily="-48" charset="0"/>
          <a:ea typeface="ＭＳ Ｐゴシック" pitchFamily="-48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rgbClr val="ECECEC"/>
          </a:solidFill>
          <a:latin typeface="Trebuchet MS" pitchFamily="-48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768A9"/>
          </a:solidFill>
          <a:latin typeface="+mn-lt"/>
          <a:ea typeface="+mn-ea"/>
          <a:cs typeface="ＭＳ Ｐゴシック"/>
        </a:defRPr>
      </a:lvl1pPr>
      <a:lvl2pPr marL="569913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2pPr>
      <a:lvl3pPr marL="8001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57575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685800" y="5257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zh-CN" sz="1400">
              <a:ea typeface="宋体" pitchFamily="2" charset="-122"/>
            </a:endParaRPr>
          </a:p>
        </p:txBody>
      </p:sp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2971800" y="5257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zh-CN" sz="1400">
              <a:ea typeface="宋体" pitchFamily="2" charset="-122"/>
            </a:endParaRPr>
          </a:p>
        </p:txBody>
      </p:sp>
      <p:sp>
        <p:nvSpPr>
          <p:cNvPr id="1028" name="Rectangle 9"/>
          <p:cNvSpPr>
            <a:spLocks noChangeArrowheads="1"/>
          </p:cNvSpPr>
          <p:nvPr/>
        </p:nvSpPr>
        <p:spPr bwMode="auto">
          <a:xfrm>
            <a:off x="6443663" y="52292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endParaRPr lang="en-US" altLang="zh-CN" sz="1400">
              <a:ea typeface="宋体" pitchFamily="2" charset="-122"/>
            </a:endParaRPr>
          </a:p>
        </p:txBody>
      </p:sp>
      <p:sp>
        <p:nvSpPr>
          <p:cNvPr id="1029" name="Line 13"/>
          <p:cNvSpPr>
            <a:spLocks noChangeShapeType="1"/>
          </p:cNvSpPr>
          <p:nvPr userDrawn="1"/>
        </p:nvSpPr>
        <p:spPr bwMode="auto">
          <a:xfrm>
            <a:off x="5940425" y="62372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030" name="Picture 18" descr="WK_Ovid_white-300px_new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5888"/>
            <a:ext cx="28575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Line 12"/>
          <p:cNvSpPr>
            <a:spLocks noChangeShapeType="1"/>
          </p:cNvSpPr>
          <p:nvPr userDrawn="1"/>
        </p:nvSpPr>
        <p:spPr bwMode="auto">
          <a:xfrm>
            <a:off x="381000" y="1052513"/>
            <a:ext cx="8382000" cy="0"/>
          </a:xfrm>
          <a:prstGeom prst="line">
            <a:avLst/>
          </a:prstGeom>
          <a:noFill/>
          <a:ln w="2857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2" name="Text Box 21"/>
          <p:cNvSpPr txBox="1">
            <a:spLocks noChangeArrowheads="1"/>
          </p:cNvSpPr>
          <p:nvPr userDrawn="1"/>
        </p:nvSpPr>
        <p:spPr bwMode="auto">
          <a:xfrm>
            <a:off x="5724525" y="307975"/>
            <a:ext cx="3170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de-DE" sz="2000">
                <a:solidFill>
                  <a:schemeClr val="bg2"/>
                </a:solidFill>
                <a:latin typeface="Trebuchet MS" pitchFamily="34" charset="0"/>
              </a:rPr>
              <a:t>content </a:t>
            </a:r>
            <a:r>
              <a:rPr lang="de-DE" sz="2000">
                <a:solidFill>
                  <a:srgbClr val="0099FF"/>
                </a:solidFill>
                <a:latin typeface="Trebuchet MS" pitchFamily="34" charset="0"/>
              </a:rPr>
              <a:t>+</a:t>
            </a:r>
            <a:r>
              <a:rPr lang="de-DE" sz="2000">
                <a:solidFill>
                  <a:schemeClr val="bg2"/>
                </a:solidFill>
                <a:latin typeface="Trebuchet MS" pitchFamily="34" charset="0"/>
              </a:rPr>
              <a:t> tools </a:t>
            </a:r>
            <a:r>
              <a:rPr lang="de-DE" sz="2000">
                <a:solidFill>
                  <a:srgbClr val="0099FF"/>
                </a:solidFill>
                <a:latin typeface="Trebuchet MS" pitchFamily="34" charset="0"/>
              </a:rPr>
              <a:t>+</a:t>
            </a:r>
            <a:r>
              <a:rPr lang="de-DE" sz="2000">
                <a:solidFill>
                  <a:schemeClr val="bg2"/>
                </a:solidFill>
                <a:latin typeface="Trebuchet MS" pitchFamily="34" charset="0"/>
              </a:rPr>
              <a:t> services</a:t>
            </a:r>
            <a:r>
              <a:rPr lang="de-DE">
                <a:solidFill>
                  <a:schemeClr val="bg2"/>
                </a:solidFill>
                <a:latin typeface="Myriad Pro" pitchFamily="34" charset="0"/>
              </a:rPr>
              <a:t> </a:t>
            </a:r>
          </a:p>
        </p:txBody>
      </p:sp>
      <p:sp>
        <p:nvSpPr>
          <p:cNvPr id="1033" name="Text Box 11"/>
          <p:cNvSpPr txBox="1">
            <a:spLocks noChangeArrowheads="1"/>
          </p:cNvSpPr>
          <p:nvPr userDrawn="1"/>
        </p:nvSpPr>
        <p:spPr bwMode="auto">
          <a:xfrm>
            <a:off x="8180388" y="6613525"/>
            <a:ext cx="755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r>
              <a:rPr lang="de-DE" altLang="zh-CN" sz="1000">
                <a:latin typeface="Myriad Web"/>
                <a:ea typeface="宋体" pitchFamily="2" charset="-122"/>
              </a:rPr>
              <a:t>Slide </a:t>
            </a:r>
            <a:fld id="{DDAD5FE8-9945-4DCC-8D3C-379650F7C66B}" type="slidenum">
              <a:rPr lang="de-DE" altLang="zh-CN" sz="1000" smtClean="0">
                <a:latin typeface="Myriad Web"/>
                <a:ea typeface="宋体" pitchFamily="2" charset="-122"/>
              </a:rPr>
              <a:pPr algn="r" eaLnBrk="1" hangingPunct="1">
                <a:defRPr/>
              </a:pPr>
              <a:t>‹#›</a:t>
            </a:fld>
            <a:endParaRPr lang="de-DE" altLang="zh-CN" sz="1000">
              <a:latin typeface="Myriad Web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341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jpe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3.jpe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jpe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gif"/><Relationship Id="rId5" Type="http://schemas.openxmlformats.org/officeDocument/2006/relationships/image" Target="../media/image54.gif"/><Relationship Id="rId4" Type="http://schemas.openxmlformats.org/officeDocument/2006/relationships/image" Target="../media/image5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ovidsp.ovid.com/autologin.html" TargetMode="External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7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../video/Medical/my%20workspace.mp4" TargetMode="External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7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10" Type="http://schemas.openxmlformats.org/officeDocument/2006/relationships/image" Target="../media/image174.png"/><Relationship Id="rId4" Type="http://schemas.openxmlformats.org/officeDocument/2006/relationships/image" Target="../media/image171.png"/><Relationship Id="rId9" Type="http://schemas.openxmlformats.org/officeDocument/2006/relationships/image" Target="../media/image13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87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image" Target="../media/image188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Relationship Id="rId9" Type="http://schemas.openxmlformats.org/officeDocument/2006/relationships/image" Target="../media/image19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ovid.com" TargetMode="Externa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jpg"/><Relationship Id="rId5" Type="http://schemas.openxmlformats.org/officeDocument/2006/relationships/hyperlink" Target="http://demo.ovid.com/training/cn/" TargetMode="External"/><Relationship Id="rId4" Type="http://schemas.openxmlformats.org/officeDocument/2006/relationships/hyperlink" Target="http://resourcenter.ovid.com/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</a:t>
            </a:r>
            <a:r>
              <a:rPr lang="zh-CN" altLang="en-US" b="1" dirty="0">
                <a:ea typeface="黑体" panose="02010609060101010101" pitchFamily="49" charset="-122"/>
              </a:rPr>
              <a:t>平台</a:t>
            </a:r>
            <a:br>
              <a:rPr lang="en-US" altLang="zh-CN" b="1" dirty="0">
                <a:ea typeface="黑体" panose="02010609060101010101" pitchFamily="49" charset="-122"/>
              </a:rPr>
            </a:br>
            <a:r>
              <a:rPr lang="zh-CN" altLang="en-US" b="1" dirty="0">
                <a:ea typeface="黑体" panose="02010609060101010101" pitchFamily="49" charset="-122"/>
              </a:rPr>
              <a:t>期刊 </a:t>
            </a:r>
            <a:r>
              <a:rPr lang="en-US" altLang="zh-CN" b="1" dirty="0">
                <a:ea typeface="黑体" panose="02010609060101010101" pitchFamily="49" charset="-122"/>
              </a:rPr>
              <a:t>&amp; </a:t>
            </a:r>
            <a:r>
              <a:rPr lang="zh-CN" altLang="en-US" b="1" dirty="0">
                <a:ea typeface="黑体" panose="02010609060101010101" pitchFamily="49" charset="-122"/>
              </a:rPr>
              <a:t>图书</a:t>
            </a:r>
            <a:br>
              <a:rPr lang="en-US" altLang="zh-CN" b="1" dirty="0">
                <a:ea typeface="黑体" panose="02010609060101010101" pitchFamily="49" charset="-122"/>
              </a:rPr>
            </a:br>
            <a:r>
              <a:rPr lang="en-US" altLang="zh-CN" b="1" dirty="0">
                <a:ea typeface="黑体" panose="02010609060101010101" pitchFamily="49" charset="-122"/>
              </a:rPr>
              <a:t>MEDLINE</a:t>
            </a:r>
            <a:br>
              <a:rPr lang="en-US" altLang="zh-CN" b="1" dirty="0">
                <a:ea typeface="黑体" panose="02010609060101010101" pitchFamily="49" charset="-122"/>
              </a:rPr>
            </a:br>
            <a:r>
              <a:rPr lang="zh-CN" altLang="en-US" b="1" dirty="0">
                <a:ea typeface="黑体" panose="02010609060101010101" pitchFamily="49" charset="-122"/>
              </a:rPr>
              <a:t>使用指南</a:t>
            </a:r>
            <a:br>
              <a:rPr lang="en-US" altLang="zh-CN" b="1" dirty="0">
                <a:ea typeface="黑体" panose="02010609060101010101" pitchFamily="49" charset="-122"/>
              </a:rPr>
            </a:br>
            <a:endParaRPr lang="zh-CN" altLang="en-US" b="1" dirty="0">
              <a:ea typeface="黑体" panose="02010609060101010101" pitchFamily="49" charset="-122"/>
            </a:endParaRPr>
          </a:p>
        </p:txBody>
      </p:sp>
      <p:sp>
        <p:nvSpPr>
          <p:cNvPr id="13315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en-US" altLang="zh-CN" sz="2000" dirty="0">
                <a:ea typeface="黑体" pitchFamily="49" charset="-122"/>
                <a:cs typeface="Traditional Arabic" pitchFamily="2" charset="-78"/>
              </a:rPr>
              <a:t>CAMS</a:t>
            </a:r>
          </a:p>
          <a:p>
            <a:pPr algn="l" eaLnBrk="1" hangingPunct="1"/>
            <a:r>
              <a:rPr lang="en-US" altLang="zh-CN" sz="2000" dirty="0">
                <a:ea typeface="黑体" pitchFamily="49" charset="-122"/>
                <a:cs typeface="Traditional Arabic" pitchFamily="2" charset="-78"/>
              </a:rPr>
              <a:t>2020</a:t>
            </a:r>
            <a:r>
              <a:rPr lang="zh-CN" altLang="en-US" sz="2000" dirty="0">
                <a:ea typeface="黑体" pitchFamily="49" charset="-122"/>
                <a:cs typeface="Traditional Arabic" pitchFamily="2" charset="-78"/>
              </a:rPr>
              <a:t>年</a:t>
            </a:r>
            <a:r>
              <a:rPr lang="en-US" altLang="zh-CN" sz="2000" dirty="0">
                <a:ea typeface="黑体" pitchFamily="49" charset="-122"/>
                <a:cs typeface="Traditional Arabic" pitchFamily="2" charset="-78"/>
              </a:rPr>
              <a:t>10</a:t>
            </a:r>
            <a:r>
              <a:rPr lang="zh-CN" altLang="en-US" sz="2000" dirty="0">
                <a:ea typeface="黑体" pitchFamily="49" charset="-122"/>
                <a:cs typeface="Traditional Arabic" pitchFamily="2" charset="-78"/>
              </a:rPr>
              <a:t>月</a:t>
            </a:r>
            <a:endParaRPr lang="en-US" altLang="zh-CN" sz="2000" dirty="0">
              <a:ea typeface="黑体" pitchFamily="49" charset="-122"/>
              <a:cs typeface="Traditional Arabic" pitchFamily="2" charset="-78"/>
            </a:endParaRPr>
          </a:p>
          <a:p>
            <a:pPr algn="l" eaLnBrk="1" hangingPunct="1"/>
            <a:endParaRPr lang="en-US" altLang="zh-CN" sz="2000" dirty="0">
              <a:ea typeface="黑体" pitchFamily="49" charset="-122"/>
              <a:cs typeface="Traditional Arabic" pitchFamily="2" charset="-78"/>
            </a:endParaRPr>
          </a:p>
          <a:p>
            <a:pPr algn="l" eaLnBrk="1" hangingPunct="1"/>
            <a:endParaRPr lang="en-US" altLang="zh-CN" sz="2000" b="1" dirty="0">
              <a:ea typeface="黑体" pitchFamily="49" charset="-122"/>
              <a:cs typeface="Traditional Arabic" pitchFamily="2" charset="-78"/>
            </a:endParaRPr>
          </a:p>
          <a:p>
            <a:pPr algn="l" eaLnBrk="1" hangingPunct="1"/>
            <a:r>
              <a:rPr lang="zh-CN" altLang="en-US" sz="2000" b="1" dirty="0">
                <a:ea typeface="黑体" pitchFamily="49" charset="-122"/>
                <a:cs typeface="Traditional Arabic" pitchFamily="2" charset="-78"/>
              </a:rPr>
              <a:t>李宁</a:t>
            </a:r>
            <a:endParaRPr lang="en-US" altLang="zh-CN" sz="2000" b="1" dirty="0">
              <a:ea typeface="黑体" pitchFamily="49" charset="-122"/>
              <a:cs typeface="Traditional Arabic" pitchFamily="2" charset="-78"/>
            </a:endParaRPr>
          </a:p>
          <a:p>
            <a:pPr algn="l" eaLnBrk="1" hangingPunct="1"/>
            <a:r>
              <a:rPr lang="zh-CN" altLang="en-US" sz="2000" b="1" dirty="0">
                <a:ea typeface="黑体" pitchFamily="49" charset="-122"/>
                <a:cs typeface="Traditional Arabic" pitchFamily="2" charset="-78"/>
              </a:rPr>
              <a:t>销售工程师</a:t>
            </a:r>
            <a:endParaRPr lang="en-US" altLang="zh-CN" sz="2000" b="1" dirty="0">
              <a:ea typeface="黑体" pitchFamily="49" charset="-122"/>
              <a:cs typeface="Traditional Arabic" pitchFamily="2" charset="-78"/>
            </a:endParaRPr>
          </a:p>
          <a:p>
            <a:pPr algn="l" eaLnBrk="1" hangingPunct="1"/>
            <a:r>
              <a:rPr lang="zh-CN" altLang="en-US" sz="2000" b="1" dirty="0">
                <a:ea typeface="黑体" pitchFamily="49" charset="-122"/>
                <a:cs typeface="Traditional Arabic" pitchFamily="2" charset="-78"/>
              </a:rPr>
              <a:t>培训经理</a:t>
            </a:r>
            <a:endParaRPr lang="en-US" altLang="zh-CN" sz="2000" b="1" dirty="0">
              <a:ea typeface="黑体" pitchFamily="49" charset="-122"/>
              <a:cs typeface="Traditional Arabic" pitchFamily="2" charset="-78"/>
            </a:endParaRPr>
          </a:p>
          <a:p>
            <a:pPr algn="l" eaLnBrk="1" hangingPunct="1"/>
            <a:endParaRPr lang="en-US" altLang="zh-CN" sz="2000" b="1" dirty="0">
              <a:ea typeface="黑体" pitchFamily="49" charset="-122"/>
              <a:cs typeface="Traditional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246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787" y="955834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Focused on clinicians from learning to practice to improve access, quality and cost effectiveness of healthcare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695439" y="1456657"/>
            <a:ext cx="7737198" cy="4972919"/>
            <a:chOff x="745065" y="1549259"/>
            <a:chExt cx="7737198" cy="4972919"/>
          </a:xfrm>
        </p:grpSpPr>
        <p:sp>
          <p:nvSpPr>
            <p:cNvPr id="52" name="Trapezoid 51"/>
            <p:cNvSpPr/>
            <p:nvPr/>
          </p:nvSpPr>
          <p:spPr>
            <a:xfrm rot="10800000">
              <a:off x="852979" y="5380771"/>
              <a:ext cx="7629284" cy="1015492"/>
            </a:xfrm>
            <a:prstGeom prst="trapezoid">
              <a:avLst>
                <a:gd name="adj" fmla="val 98338"/>
              </a:avLst>
            </a:prstGeom>
            <a:gradFill rotWithShape="1">
              <a:gsLst>
                <a:gs pos="100000">
                  <a:srgbClr val="6EBB1F">
                    <a:lumMod val="99000"/>
                    <a:lumOff val="1000"/>
                  </a:srgbClr>
                </a:gs>
                <a:gs pos="0">
                  <a:srgbClr val="FFFFFF">
                    <a:alpha val="0"/>
                    <a:lumMod val="100000"/>
                  </a:srgbClr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3" name="Rectangle 56"/>
            <p:cNvSpPr>
              <a:spLocks noChangeArrowheads="1"/>
            </p:cNvSpPr>
            <p:nvPr/>
          </p:nvSpPr>
          <p:spPr bwMode="auto">
            <a:xfrm>
              <a:off x="2055840" y="6141177"/>
              <a:ext cx="5103436" cy="381001"/>
            </a:xfrm>
            <a:prstGeom prst="rect">
              <a:avLst/>
            </a:prstGeom>
            <a:solidFill>
              <a:srgbClr val="6EBB1F">
                <a:lumMod val="75000"/>
              </a:srgbClr>
            </a:solidFill>
            <a:ln w="3175" algn="ctr">
              <a:noFill/>
              <a:miter lim="800000"/>
              <a:headEnd/>
              <a:tailEnd/>
            </a:ln>
            <a:effectLst/>
          </p:spPr>
          <p:txBody>
            <a:bodyPr wrap="square" tIns="0" bIns="0" anchor="ctr"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768A9"/>
                </a:buClr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SimSun" pitchFamily="2" charset="-122"/>
                  <a:cs typeface="Calibri"/>
                </a:rPr>
                <a:t>Physicians   | Nurses  |  Pharmacists  |  Allied health 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52979" y="4206230"/>
              <a:ext cx="26055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marR="0" lvl="0" indent="-22860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768A9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zh-CN" altLang="en-US" sz="1600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提供医学、护理学教育材料和在线学习工具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Calibri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862241" y="4206230"/>
              <a:ext cx="2468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marR="0" lvl="0" indent="-22860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768A9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zh-CN" altLang="en-US" sz="1600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为医学从业者提供治疗方案参考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Calibri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419795" y="4206230"/>
              <a:ext cx="25922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marR="0" lvl="0" indent="-22860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768A9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提供高质量的医学信息和精准的检索平台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Calibri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036122" y="1959581"/>
              <a:ext cx="2250129" cy="2200501"/>
            </a:xfrm>
            <a:prstGeom prst="rect">
              <a:avLst/>
            </a:prstGeom>
            <a:solidFill>
              <a:srgbClr val="7BC14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431622" y="1959581"/>
              <a:ext cx="2250129" cy="2200501"/>
            </a:xfrm>
            <a:prstGeom prst="rect">
              <a:avLst/>
            </a:prstGeom>
            <a:solidFill>
              <a:srgbClr val="7BC14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7124" y="1959581"/>
              <a:ext cx="2250129" cy="2200501"/>
            </a:xfrm>
            <a:prstGeom prst="rect">
              <a:avLst/>
            </a:prstGeom>
            <a:solidFill>
              <a:srgbClr val="7BC14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45065" y="1549259"/>
              <a:ext cx="2777067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768A9"/>
                  </a:solidFill>
                  <a:effectLst/>
                  <a:uLnTx/>
                  <a:uFillTx/>
                  <a:latin typeface="+mj-lt"/>
                  <a:cs typeface="Calibri"/>
                </a:rPr>
                <a:t>Professional &amp; Education</a:t>
              </a:r>
            </a:p>
            <a:p>
              <a:pPr marL="0" marR="0" lvl="0" indent="0" algn="ctr" defTabSz="914400" eaLnBrk="1" fontAlgn="base" latinLnBrk="0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768A9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361803" y="1549259"/>
              <a:ext cx="2331264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768A9"/>
                  </a:solidFill>
                  <a:effectLst/>
                  <a:uLnTx/>
                  <a:uFillTx/>
                  <a:latin typeface="+mj-lt"/>
                  <a:cs typeface="Calibri"/>
                </a:rPr>
                <a:t>Medical Research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801687" y="1549259"/>
              <a:ext cx="2331264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768A9"/>
                  </a:solidFill>
                  <a:effectLst/>
                  <a:uLnTx/>
                  <a:uFillTx/>
                  <a:latin typeface="+mj-lt"/>
                  <a:cs typeface="Calibri"/>
                </a:rPr>
                <a:t>Clinical Solutions</a:t>
              </a:r>
            </a:p>
          </p:txBody>
        </p:sp>
        <p:sp>
          <p:nvSpPr>
            <p:cNvPr id="63" name="Chevron 62"/>
            <p:cNvSpPr/>
            <p:nvPr/>
          </p:nvSpPr>
          <p:spPr>
            <a:xfrm>
              <a:off x="748418" y="3687498"/>
              <a:ext cx="7620236" cy="472584"/>
            </a:xfrm>
            <a:prstGeom prst="chevron">
              <a:avLst/>
            </a:prstGeom>
            <a:solidFill>
              <a:srgbClr val="6EBB1F">
                <a:lumMod val="75000"/>
              </a:srgb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pic>
          <p:nvPicPr>
            <p:cNvPr id="64" name="Picture 63" descr="iStock_000000520081XSmall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6243" y="2170327"/>
              <a:ext cx="1828799" cy="1371600"/>
            </a:xfrm>
            <a:prstGeom prst="roundRect">
              <a:avLst>
                <a:gd name="adj" fmla="val 6115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7" r="5484"/>
            <a:stretch/>
          </p:blipFill>
          <p:spPr>
            <a:xfrm>
              <a:off x="3640025" y="2170327"/>
              <a:ext cx="1831235" cy="1371600"/>
            </a:xfrm>
            <a:prstGeom prst="roundRect">
              <a:avLst>
                <a:gd name="adj" fmla="val 6115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19"/>
            <a:stretch/>
          </p:blipFill>
          <p:spPr>
            <a:xfrm>
              <a:off x="1258700" y="2170327"/>
              <a:ext cx="1839349" cy="1371600"/>
            </a:xfrm>
            <a:prstGeom prst="roundRect">
              <a:avLst>
                <a:gd name="adj" fmla="val 6115"/>
              </a:avLst>
            </a:prstGeom>
            <a:solidFill>
              <a:srgbClr val="7BC143"/>
            </a:solidFill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67" name="Content Placeholder 1"/>
            <p:cNvSpPr txBox="1">
              <a:spLocks/>
            </p:cNvSpPr>
            <p:nvPr/>
          </p:nvSpPr>
          <p:spPr bwMode="auto">
            <a:xfrm>
              <a:off x="1306136" y="3690669"/>
              <a:ext cx="1766405" cy="592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marR="0" lvl="0" indent="-34290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SzTx/>
                <a:buFontTx/>
                <a:buNone/>
                <a:tabLst/>
                <a:defRPr/>
              </a:pPr>
              <a:r>
                <a:rPr kumimoji="0" lang="en-US" sz="23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"/>
                </a:rPr>
                <a:t>Learning</a:t>
              </a:r>
              <a:endParaRPr kumimoji="0" lang="en-US" sz="2300" b="1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68" name="Content Placeholder 1"/>
            <p:cNvSpPr txBox="1">
              <a:spLocks/>
            </p:cNvSpPr>
            <p:nvPr/>
          </p:nvSpPr>
          <p:spPr bwMode="auto">
            <a:xfrm>
              <a:off x="3699344" y="3690669"/>
              <a:ext cx="1766405" cy="592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marR="0" lvl="0" indent="-34290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SzTx/>
                <a:buFontTx/>
                <a:buNone/>
                <a:tabLst/>
                <a:defRPr/>
              </a:pPr>
              <a:r>
                <a:rPr kumimoji="0" lang="en-US" sz="23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"/>
                </a:rPr>
                <a:t>Research</a:t>
              </a:r>
              <a:endParaRPr kumimoji="0" lang="en-US" sz="2300" b="1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69" name="Content Placeholder 1"/>
            <p:cNvSpPr txBox="1">
              <a:spLocks/>
            </p:cNvSpPr>
            <p:nvPr/>
          </p:nvSpPr>
          <p:spPr bwMode="auto">
            <a:xfrm>
              <a:off x="6067892" y="3690669"/>
              <a:ext cx="1766405" cy="592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marR="0" lvl="0" indent="-34290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SzTx/>
                <a:buFontTx/>
                <a:buNone/>
                <a:tabLst/>
                <a:defRPr/>
              </a:pPr>
              <a:r>
                <a:rPr kumimoji="0" lang="en-US" sz="23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"/>
                </a:rPr>
                <a:t>Care</a:t>
              </a:r>
              <a:endParaRPr kumimoji="0" lang="en-US" sz="2300" b="1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43317" y="5262057"/>
              <a:ext cx="3381361" cy="338554"/>
            </a:xfrm>
            <a:prstGeom prst="rect">
              <a:avLst/>
            </a:prstGeom>
            <a:noFill/>
            <a:ln w="19050">
              <a:solidFill>
                <a:srgbClr val="6EBB1F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全科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医学文摘库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66980" y="5703098"/>
              <a:ext cx="2352815" cy="338554"/>
            </a:xfrm>
            <a:prstGeom prst="rect">
              <a:avLst/>
            </a:prstGeom>
            <a:noFill/>
            <a:ln w="19050">
              <a:solidFill>
                <a:srgbClr val="6EBB1F"/>
              </a:solidFill>
              <a:prstDash val="dash"/>
            </a:ln>
          </p:spPr>
          <p:txBody>
            <a:bodyPr wrap="square" lIns="0" rIns="0" rtlCol="0" anchor="ctr" anchorCtr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LWW</a:t>
              </a:r>
              <a:r>
                <a:rPr lang="zh-CN" altLang="en-US" sz="1600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期刊库</a:t>
              </a:r>
              <a:r>
                <a:rPr lang="en-US" altLang="zh-CN" sz="1600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&amp;</a:t>
              </a:r>
              <a:r>
                <a:rPr lang="zh-CN" altLang="en-US" sz="1600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图书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Calibri"/>
                </a:rPr>
                <a:t>库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Calibri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36123" y="4826812"/>
              <a:ext cx="7041130" cy="338554"/>
            </a:xfrm>
            <a:prstGeom prst="rect">
              <a:avLst/>
            </a:prstGeom>
            <a:noFill/>
            <a:ln w="19050">
              <a:solidFill>
                <a:srgbClr val="6EBB1F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j-lt"/>
                  <a:cs typeface="Calibri"/>
                </a:rPr>
                <a:t>Ovid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j-lt"/>
                  <a:cs typeface="Calibri"/>
                </a:rPr>
                <a:t>、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j-lt"/>
                  <a:cs typeface="Calibri"/>
                </a:rPr>
                <a:t>OvidDS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j-lt"/>
                  <a:cs typeface="Calibri"/>
                </a:rPr>
                <a:t>、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j-lt"/>
                  <a:cs typeface="Calibri"/>
                </a:rPr>
                <a:t>Third Party Platforms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28600" y="457200"/>
            <a:ext cx="8686800" cy="477054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威科集团医学部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医学全覆盖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57932" y="5184375"/>
            <a:ext cx="3469695" cy="345932"/>
          </a:xfrm>
          <a:prstGeom prst="rect">
            <a:avLst/>
          </a:prstGeom>
          <a:noFill/>
          <a:ln w="19050">
            <a:solidFill>
              <a:srgbClr val="6EBB1F"/>
            </a:solidFill>
            <a:prstDash val="dash"/>
          </a:ln>
        </p:spPr>
        <p:txBody>
          <a:bodyPr wrap="square" lIns="0" rIns="0" rtlCol="0" anchor="ctr" anchorCtr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Calibri"/>
              </a:rPr>
              <a:t>学科医学库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92569" y="5624564"/>
            <a:ext cx="2235058" cy="338554"/>
          </a:xfrm>
          <a:prstGeom prst="rect">
            <a:avLst/>
          </a:prstGeom>
          <a:noFill/>
          <a:ln w="19050">
            <a:solidFill>
              <a:srgbClr val="6EBB1F"/>
            </a:solidFill>
            <a:prstDash val="dash"/>
          </a:ln>
        </p:spPr>
        <p:txBody>
          <a:bodyPr wrap="square" lIns="0" rIns="0" rtlCol="0" anchor="ctr" anchorCtr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/>
              </a:rPr>
              <a:t>多媒体库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84170" y="5624564"/>
            <a:ext cx="2059271" cy="338554"/>
          </a:xfrm>
          <a:prstGeom prst="rect">
            <a:avLst/>
          </a:prstGeom>
          <a:noFill/>
          <a:ln w="19050">
            <a:solidFill>
              <a:srgbClr val="6EBB1F"/>
            </a:solidFill>
            <a:prstDash val="dash"/>
          </a:ln>
        </p:spPr>
        <p:txBody>
          <a:bodyPr wrap="square" lIns="0" rIns="0" rtlCol="0" anchor="ctr" anchorCtr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/>
              </a:rPr>
              <a:t>循证医学库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61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31.nipic.com/20130715/2531170_170435768000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990" y="1121424"/>
            <a:ext cx="2391469" cy="239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530511" y="4871235"/>
            <a:ext cx="2538659" cy="1579683"/>
            <a:chOff x="817114" y="1113086"/>
            <a:chExt cx="2538659" cy="1579683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114" y="1113086"/>
              <a:ext cx="2538659" cy="1579683"/>
            </a:xfrm>
            <a:prstGeom prst="rect">
              <a:avLst/>
            </a:prstGeom>
            <a:noFill/>
            <a:ln w="9525">
              <a:solidFill>
                <a:schemeClr val="accent2">
                  <a:lumMod val="7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TextBox 4"/>
            <p:cNvSpPr txBox="1">
              <a:spLocks noChangeArrowheads="1"/>
            </p:cNvSpPr>
            <p:nvPr/>
          </p:nvSpPr>
          <p:spPr bwMode="auto">
            <a:xfrm>
              <a:off x="1474610" y="1651201"/>
              <a:ext cx="1366080" cy="46166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PDF</a:t>
              </a:r>
              <a:r>
                <a:rPr lang="zh-CN" altLang="en-US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全文</a:t>
              </a:r>
              <a:endParaRPr lang="en-GB" altLang="zh-CN" dirty="0">
                <a:solidFill>
                  <a:schemeClr val="bg1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25302" y="4708897"/>
            <a:ext cx="2251692" cy="1843731"/>
            <a:chOff x="844410" y="2836866"/>
            <a:chExt cx="2251692" cy="1843731"/>
          </a:xfrm>
        </p:grpSpPr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410" y="2836866"/>
              <a:ext cx="2251692" cy="1843731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1" name="TextBox 4"/>
            <p:cNvSpPr txBox="1">
              <a:spLocks noChangeArrowheads="1"/>
            </p:cNvSpPr>
            <p:nvPr/>
          </p:nvSpPr>
          <p:spPr bwMode="auto">
            <a:xfrm>
              <a:off x="1178032" y="3527898"/>
              <a:ext cx="1672253" cy="46166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HTML</a:t>
              </a:r>
              <a:r>
                <a:rPr lang="zh-CN" altLang="en-US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全文</a:t>
              </a:r>
              <a:endParaRPr lang="en-GB" altLang="zh-CN" dirty="0">
                <a:solidFill>
                  <a:schemeClr val="bg1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07600" y="4749841"/>
            <a:ext cx="2534324" cy="1767881"/>
            <a:chOff x="835094" y="4818083"/>
            <a:chExt cx="2534324" cy="1767881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094" y="4818083"/>
              <a:ext cx="2534324" cy="1767881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2" name="TextBox 4"/>
            <p:cNvSpPr txBox="1">
              <a:spLocks noChangeArrowheads="1"/>
            </p:cNvSpPr>
            <p:nvPr/>
          </p:nvSpPr>
          <p:spPr bwMode="auto">
            <a:xfrm>
              <a:off x="1443763" y="5512134"/>
              <a:ext cx="1107996" cy="46166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多媒体</a:t>
              </a:r>
              <a:endParaRPr lang="en-GB" altLang="zh-CN" dirty="0">
                <a:solidFill>
                  <a:schemeClr val="bg1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922" y="3630305"/>
            <a:ext cx="7178723" cy="967974"/>
            <a:chOff x="777922" y="3630305"/>
            <a:chExt cx="7178723" cy="967974"/>
          </a:xfrm>
        </p:grpSpPr>
        <p:sp>
          <p:nvSpPr>
            <p:cNvPr id="6" name="上凸弯带形 5"/>
            <p:cNvSpPr/>
            <p:nvPr/>
          </p:nvSpPr>
          <p:spPr>
            <a:xfrm>
              <a:off x="777922" y="3630305"/>
              <a:ext cx="7178723" cy="967974"/>
            </a:xfrm>
            <a:prstGeom prst="ellipseRibbon2">
              <a:avLst/>
            </a:prstGeom>
            <a:solidFill>
              <a:srgbClr val="92D4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1132760" y="3836526"/>
              <a:ext cx="66874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zh-CN" altLang="en-US" dirty="0">
                  <a:latin typeface="+mj-lt"/>
                  <a:ea typeface="黑体" panose="02010609060101010101" pitchFamily="49" charset="-122"/>
                </a:rPr>
                <a:t>文摘数据（题名、作者、主题词、参考文献等）</a:t>
              </a:r>
              <a:endParaRPr lang="en-GB" altLang="zh-CN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1916" y="1276815"/>
            <a:ext cx="7976977" cy="5275813"/>
            <a:chOff x="391916" y="1276815"/>
            <a:chExt cx="7976977" cy="5275813"/>
          </a:xfrm>
        </p:grpSpPr>
        <p:sp>
          <p:nvSpPr>
            <p:cNvPr id="23" name="Cloud 1"/>
            <p:cNvSpPr/>
            <p:nvPr/>
          </p:nvSpPr>
          <p:spPr>
            <a:xfrm>
              <a:off x="584029" y="1276815"/>
              <a:ext cx="7784864" cy="5275813"/>
            </a:xfrm>
            <a:prstGeom prst="cloud">
              <a:avLst/>
            </a:prstGeom>
            <a:noFill/>
            <a:ln w="635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1034" name="Picture 10" descr="D:\Landing Page\Quiz site\quize-cn\files\images\logo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16" y="1320607"/>
              <a:ext cx="2160279" cy="818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63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228" y="2997443"/>
            <a:ext cx="3289249" cy="230321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323850" y="1316038"/>
            <a:ext cx="30187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2600" dirty="0"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sz="2600" dirty="0">
                <a:latin typeface="+mj-lt"/>
                <a:ea typeface="黑体" panose="02010609060101010101" pitchFamily="49" charset="-122"/>
              </a:rPr>
              <a:t>平台内有什么</a:t>
            </a:r>
            <a:r>
              <a:rPr lang="de-DE" altLang="zh-CN" sz="2600" dirty="0">
                <a:latin typeface="+mj-lt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6291263" y="1916261"/>
            <a:ext cx="1422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订购资源</a:t>
            </a:r>
            <a:endParaRPr lang="de-DE" altLang="zh-CN" b="1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7019925" y="1311275"/>
            <a:ext cx="162134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altLang="zh-CN" sz="2600" b="1" dirty="0">
                <a:solidFill>
                  <a:srgbClr val="C00000"/>
                </a:solidFill>
                <a:latin typeface="+mj-lt"/>
                <a:ea typeface="黑体" panose="02010609060101010101" pitchFamily="49" charset="-122"/>
              </a:rPr>
              <a:t>Resources</a:t>
            </a:r>
          </a:p>
        </p:txBody>
      </p:sp>
      <p:sp>
        <p:nvSpPr>
          <p:cNvPr id="10245" name="TextBox 3"/>
          <p:cNvSpPr txBox="1">
            <a:spLocks noChangeArrowheads="1"/>
          </p:cNvSpPr>
          <p:nvPr/>
        </p:nvSpPr>
        <p:spPr bwMode="auto">
          <a:xfrm>
            <a:off x="6666738" y="2492375"/>
            <a:ext cx="11095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0975" indent="-1809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ts val="1800"/>
              </a:lnSpc>
              <a:buClr>
                <a:srgbClr val="CC3300"/>
              </a:buClr>
            </a:pPr>
            <a:r>
              <a:rPr lang="de-DE" altLang="zh-CN" sz="1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Bard Limited</a:t>
            </a:r>
          </a:p>
        </p:txBody>
      </p:sp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1439863" y="1916113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期刊</a:t>
            </a:r>
            <a:endParaRPr lang="en-GB" altLang="zh-CN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3851275" y="1916113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数据库</a:t>
            </a:r>
            <a:endParaRPr lang="en-GB" altLang="zh-CN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248" name="TextBox 3"/>
          <p:cNvSpPr txBox="1">
            <a:spLocks noChangeArrowheads="1"/>
          </p:cNvSpPr>
          <p:nvPr/>
        </p:nvSpPr>
        <p:spPr bwMode="auto">
          <a:xfrm>
            <a:off x="3992563" y="2492375"/>
            <a:ext cx="152157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0975" indent="-1809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None/>
            </a:pPr>
            <a:r>
              <a:rPr lang="de-DE" altLang="zh-CN" sz="1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Examples: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None/>
            </a:pPr>
            <a:endParaRPr lang="de-DE" altLang="zh-CN" sz="1200" b="1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CAB Abstracts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ERIC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EMBASE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Ovid Healthstar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Ovid Medline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PsycINFO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PSYNDEX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Zoological Record</a:t>
            </a:r>
          </a:p>
        </p:txBody>
      </p:sp>
      <p:sp>
        <p:nvSpPr>
          <p:cNvPr id="10249" name="TextBox 3"/>
          <p:cNvSpPr txBox="1">
            <a:spLocks noChangeArrowheads="1"/>
          </p:cNvSpPr>
          <p:nvPr/>
        </p:nvSpPr>
        <p:spPr bwMode="auto">
          <a:xfrm>
            <a:off x="484541" y="2492375"/>
            <a:ext cx="2896947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6700" indent="-2667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None/>
            </a:pPr>
            <a:r>
              <a:rPr lang="de-DE" altLang="zh-CN" sz="1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Examples: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None/>
            </a:pPr>
            <a:endParaRPr lang="de-DE" altLang="zh-CN" sz="1200" b="1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American Journal of Clinical Oncology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American Journal of Otology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Annals of Surgery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BJA: British Journal of Anaesthesia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Chest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61668" y="3750741"/>
            <a:ext cx="2665412" cy="1222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GB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433127" y="4361928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图书</a:t>
            </a:r>
            <a:endParaRPr lang="en-GB" altLang="zh-CN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427983" y="5046050"/>
            <a:ext cx="33735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6700" indent="-2667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None/>
            </a:pPr>
            <a:r>
              <a:rPr lang="de-DE" altLang="zh-CN" sz="1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Examples: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None/>
            </a:pPr>
            <a:endParaRPr lang="de-DE" altLang="zh-CN" sz="1200" b="1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de-DE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5-M</a:t>
            </a:r>
            <a:r>
              <a:rPr lang="en-US" altLang="zh-CN" sz="12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inute</a:t>
            </a: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 Clinical Consult Standard 2016 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100 Cases in Acute Medicine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Advances in Surgical Pathology: Brain Cancer</a:t>
            </a:r>
          </a:p>
          <a:p>
            <a:pPr eaLnBrk="1" hangingPunct="1">
              <a:lnSpc>
                <a:spcPts val="1800"/>
              </a:lnSpc>
              <a:buClr>
                <a:srgbClr val="CC3300"/>
              </a:buClr>
              <a:buFont typeface="Wingdings" pitchFamily="2" charset="2"/>
              <a:buChar char="§"/>
            </a:pP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Year in Infection</a:t>
            </a:r>
            <a:endParaRPr lang="de-DE" altLang="zh-CN" sz="1200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770601" y="5471239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多媒体资源</a:t>
            </a:r>
            <a:endParaRPr lang="en-GB" altLang="zh-CN" dirty="0">
              <a:solidFill>
                <a:schemeClr val="accent2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606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41773" cy="93345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医科院订购的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Ovid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资源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E2EC034-7624-4346-A2BA-962AEA745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52" y="1452171"/>
            <a:ext cx="7318095" cy="37044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806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819401" y="1828800"/>
            <a:ext cx="6172200" cy="933450"/>
          </a:xfrm>
          <a:prstGeom prst="rect">
            <a:avLst/>
          </a:prstGeom>
          <a:noFill/>
          <a:ln w="12700" cmpd="dbl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kern="0" dirty="0">
              <a:latin typeface="+mj-lt"/>
              <a:ea typeface="+mj-ea"/>
              <a:cs typeface="ＭＳ Ｐゴシック"/>
            </a:endParaRPr>
          </a:p>
        </p:txBody>
      </p:sp>
      <p:sp>
        <p:nvSpPr>
          <p:cNvPr id="5" name="Subtitle 9"/>
          <p:cNvSpPr txBox="1">
            <a:spLocks/>
          </p:cNvSpPr>
          <p:nvPr/>
        </p:nvSpPr>
        <p:spPr bwMode="auto">
          <a:xfrm>
            <a:off x="3276600" y="1647825"/>
            <a:ext cx="5638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400" b="1" baseline="20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n-US" sz="4400" b="0" kern="0" baseline="0" dirty="0"/>
              <a:t>LWW </a:t>
            </a:r>
            <a:r>
              <a:rPr lang="zh-CN" altLang="en-US" sz="4400" kern="0" baseline="0" dirty="0">
                <a:latin typeface="黑体" panose="02010609060101010101" pitchFamily="49" charset="-122"/>
                <a:ea typeface="黑体" panose="02010609060101010101" pitchFamily="49" charset="-122"/>
              </a:rPr>
              <a:t>医学期刊和图书</a:t>
            </a:r>
            <a:endParaRPr lang="en-US" altLang="zh-CN" sz="4400" kern="0" baseline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4400" kern="0" baseline="0" dirty="0">
                <a:latin typeface="黑体" panose="02010609060101010101" pitchFamily="49" charset="-122"/>
                <a:ea typeface="黑体" panose="02010609060101010101" pitchFamily="49" charset="-122"/>
              </a:rPr>
              <a:t>内容特色</a:t>
            </a:r>
            <a:endParaRPr lang="en-US" sz="4400" kern="0" baseline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70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关于</a:t>
            </a:r>
            <a:r>
              <a:rPr lang="en-US" dirty="0"/>
              <a:t>Lippincott Williams &amp; Wilkins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097" y="1204415"/>
            <a:ext cx="8293288" cy="4495800"/>
          </a:xfrm>
        </p:spPr>
        <p:txBody>
          <a:bodyPr/>
          <a:lstStyle/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Lippincott Williams &amp; Wilkins (LWW)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是一家国际领先的专业医学出版社；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提供高质量、专业的医疗保健信息，涵盖电子和印本资源；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服务于内外科医师、护士、医科学生等医学用户；资源类型包括教科书、期刊、药物指南、电子图书、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iPad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客户端等。</a:t>
            </a:r>
            <a:endParaRPr lang="en-GB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最早起源于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1792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年费城的一家书报摊；在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60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年内成长为一家著名的出版商；经过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1978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1990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年的合并，最终于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1998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年成为</a:t>
            </a:r>
            <a:r>
              <a:rPr lang="zh-CN" altLang="en-US" sz="24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ＬＷＷ。</a:t>
            </a:r>
            <a:endParaRPr lang="en-GB" sz="24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4488" lvl="1" indent="0">
              <a:lnSpc>
                <a:spcPct val="114000"/>
              </a:lnSpc>
              <a:buNone/>
            </a:pPr>
            <a:endParaRPr lang="en-GB" sz="24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1">
              <a:lnSpc>
                <a:spcPct val="114000"/>
              </a:lnSpc>
            </a:pPr>
            <a:endParaRPr lang="en-US" sz="24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564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LWW Collection</a:t>
            </a:r>
            <a:endParaRPr lang="zh-CN" altLang="en-US" dirty="0">
              <a:ea typeface="宋体" pitchFamily="2" charset="-122"/>
            </a:endParaRPr>
          </a:p>
        </p:txBody>
      </p:sp>
      <p:grpSp>
        <p:nvGrpSpPr>
          <p:cNvPr id="18435" name="Group 3"/>
          <p:cNvGrpSpPr>
            <a:grpSpLocks noChangeAspect="1"/>
          </p:cNvGrpSpPr>
          <p:nvPr/>
        </p:nvGrpSpPr>
        <p:grpSpPr bwMode="auto">
          <a:xfrm>
            <a:off x="381000" y="1268413"/>
            <a:ext cx="8305800" cy="4989512"/>
            <a:chOff x="0" y="0"/>
            <a:chExt cx="12359" cy="8013"/>
          </a:xfrm>
        </p:grpSpPr>
        <p:pic>
          <p:nvPicPr>
            <p:cNvPr id="18436" name="Picture 4" descr="Neurolog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7" y="480"/>
              <a:ext cx="2910" cy="3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37" name="Picture 5" descr="0269937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0" y="225"/>
              <a:ext cx="1875" cy="2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38" name="Picture 6" descr="000330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5"/>
              <a:ext cx="1875" cy="2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39" name="Picture 7" descr="0009732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3"/>
              <a:ext cx="1875" cy="2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0" name="Picture 8" descr="0032105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1455"/>
              <a:ext cx="1875" cy="2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1" name="Picture 9" descr="0148396X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5" y="833"/>
              <a:ext cx="1875" cy="2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2" name="Picture 10" descr="0039249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0" y="2745"/>
              <a:ext cx="1875" cy="2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3" name="Picture 11" descr="0041133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" y="1740"/>
              <a:ext cx="1875" cy="2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4" name="Picture 12" descr="0263635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" y="3520"/>
              <a:ext cx="1875" cy="2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5" name="Picture 13" descr="978078173390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5" y="0"/>
              <a:ext cx="1875" cy="2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6" name="Picture 14" descr="97807817686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2" y="1090"/>
              <a:ext cx="1875" cy="2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7" name="Picture 15" descr="9780781779500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5" y="2273"/>
              <a:ext cx="1875" cy="2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8" name="Picture 16" descr="Spine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7" y="3000"/>
              <a:ext cx="1860" cy="2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49" name="Picture 17" descr="Current opinion on Neurology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2" y="2430"/>
              <a:ext cx="1870" cy="2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50" name="Picture 18" descr="9780781769426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2" y="5583"/>
              <a:ext cx="1875" cy="2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51" name="Picture 19" descr="9780781775779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7" y="5583"/>
              <a:ext cx="1875" cy="2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52" name="Picture 20" descr="9780781783385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2" y="5583"/>
              <a:ext cx="1708" cy="2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53" name="Picture 21" descr="9781608312597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" y="5568"/>
              <a:ext cx="1875" cy="2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454" name="Picture 22" descr="9781608316304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5" y="5583"/>
              <a:ext cx="1875" cy="2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224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期刊亮点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096" y="1276066"/>
            <a:ext cx="8534399" cy="44958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种期刊在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JCR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目录中排名第一</a:t>
            </a:r>
            <a:endParaRPr lang="en-GB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r>
              <a:rPr lang="en-GB" sz="16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Circulation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American Heart Association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（美国心脏学会）出版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Cardiac and Cardiovascular Systems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（心脏和心血管系统）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and Peripheral Vascular Disease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（外周血管）排名第一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 (IF 15.202*)</a:t>
            </a:r>
          </a:p>
          <a:p>
            <a:pPr marL="1831975" lvl="4" indent="0">
              <a:buNone/>
            </a:pPr>
            <a:endParaRPr lang="en-GB" sz="17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Annals of Surgery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American Surgical Association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（美国外科学会）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European Surgical Association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欧洲外科学会）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联合出版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Surgery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（外科学）排名第一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 </a:t>
            </a:r>
          </a:p>
          <a:p>
            <a:pPr marL="1831975" lvl="4" indent="0">
              <a:buNone/>
            </a:pP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(IF 6.329*)</a:t>
            </a:r>
          </a:p>
          <a:p>
            <a:pPr marL="1831975" lvl="4" indent="0">
              <a:buNone/>
            </a:pPr>
            <a:endParaRPr lang="en-GB" sz="17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The Journal of Head Trauma Rehabilitation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是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Brain Injury Association of America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（美国脑损伤协会）的官方期刊，经过同行评议，在康复医学中排名第一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marL="1831975" lvl="4" indent="0">
              <a:buNone/>
            </a:pP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(IF 4.443*)</a:t>
            </a:r>
          </a:p>
          <a:p>
            <a:pPr lvl="1"/>
            <a:endParaRPr 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5972889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2" y="1904999"/>
            <a:ext cx="969461" cy="12954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2" y="3352799"/>
            <a:ext cx="925287" cy="12954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38" y="4800598"/>
            <a:ext cx="925287" cy="1295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303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期刊亮点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371600"/>
            <a:ext cx="8458200" cy="44958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种期刊在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JCR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目录中排名第一</a:t>
            </a:r>
            <a:endParaRPr lang="en-GB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r>
              <a:rPr lang="en-GB" sz="16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 marL="344488" lvl="1" indent="0">
              <a:buNone/>
            </a:pPr>
            <a:r>
              <a:rPr lang="en-GB" sz="16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Ear and Hearing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American Auditory Society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（美国听觉协会）的官方期刊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Otorhinolaryngology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（耳鼻喉科学）排名第一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 </a:t>
            </a:r>
          </a:p>
          <a:p>
            <a:pPr marL="1831975" lvl="4" indent="0">
              <a:buNone/>
            </a:pP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(IF 3.262*)</a:t>
            </a:r>
          </a:p>
          <a:p>
            <a:pPr marL="1831975" lvl="4" indent="0">
              <a:buNone/>
            </a:pPr>
            <a:endParaRPr lang="en-GB" sz="17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Epidemiology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International Society for Environmental Epidemiology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国际环境流行病学会）官方期刊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Public, Environmental &amp; Occupational Health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（公共、环境、职业保健）排名第一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marL="1831975" lvl="4" indent="0">
              <a:buNone/>
            </a:pP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(IF 5.738*)</a:t>
            </a:r>
          </a:p>
          <a:p>
            <a:pPr marL="1831975" lvl="4" indent="0">
              <a:buNone/>
            </a:pPr>
            <a:endParaRPr lang="en-GB" sz="17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Circulation Research, 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American Heart Association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（美国心脏学会）期刊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GB" sz="1700" dirty="0" err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Hematology</a:t>
            </a:r>
            <a:r>
              <a:rPr lang="zh-CN" altLang="en-US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血液学）排名第一</a:t>
            </a: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</a:p>
          <a:p>
            <a:pPr marL="1831975" lvl="4" indent="0">
              <a:buNone/>
            </a:pPr>
            <a:r>
              <a:rPr lang="en-GB" sz="17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(IF 11.86*1)</a:t>
            </a:r>
            <a:endParaRPr lang="en-US" sz="17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5972889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2" y="1905000"/>
            <a:ext cx="1046789" cy="129540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84" y="3352800"/>
            <a:ext cx="968524" cy="1295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84" y="4800599"/>
            <a:ext cx="967233" cy="1295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664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/>
              <a:t>期刊亮点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173707"/>
            <a:ext cx="8458200" cy="4693693"/>
          </a:xfrm>
        </p:spPr>
        <p:txBody>
          <a:bodyPr/>
          <a:lstStyle/>
          <a:p>
            <a:pPr marL="344488" lvl="1" indent="0">
              <a:buNone/>
            </a:pPr>
            <a:r>
              <a:rPr lang="en-US" altLang="zh-CN" dirty="0">
                <a:solidFill>
                  <a:srgbClr val="0768A9"/>
                </a:solidFill>
              </a:rPr>
              <a:t>Clinical Neurology 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（临床神经病学）和</a:t>
            </a:r>
            <a:r>
              <a:rPr lang="en-US" altLang="zh-CN" dirty="0">
                <a:solidFill>
                  <a:srgbClr val="0768A9"/>
                </a:solidFill>
              </a:rPr>
              <a:t>Transplantation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（移植）领域的顶级被引期刊</a:t>
            </a:r>
            <a:endParaRPr lang="en-GB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endParaRPr lang="en-GB" dirty="0">
              <a:solidFill>
                <a:srgbClr val="0768A9"/>
              </a:solidFill>
            </a:endParaRPr>
          </a:p>
          <a:p>
            <a:pPr marL="1831975" lvl="4" indent="0">
              <a:buNone/>
            </a:pPr>
            <a:endParaRPr lang="en-GB" sz="1600" b="1" i="1" dirty="0">
              <a:solidFill>
                <a:schemeClr val="bg2">
                  <a:lumMod val="75000"/>
                </a:schemeClr>
              </a:solidFill>
            </a:endParaRP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</a:rPr>
              <a:t>Neurology</a:t>
            </a:r>
            <a:r>
              <a:rPr lang="en-GB" sz="1700" dirty="0">
                <a:solidFill>
                  <a:schemeClr val="tx1"/>
                </a:solidFill>
              </a:rPr>
              <a:t> (IF 8.249*), American Academy of Neurology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（美国神经协会）期刊</a:t>
            </a:r>
            <a:r>
              <a:rPr lang="en-GB" sz="1700" dirty="0">
                <a:solidFill>
                  <a:schemeClr val="tx1"/>
                </a:solidFill>
              </a:rPr>
              <a:t>, </a:t>
            </a:r>
            <a:r>
              <a:rPr lang="zh-CN" altLang="en-US" sz="1700" dirty="0">
                <a:solidFill>
                  <a:schemeClr val="tx1"/>
                </a:solidFill>
              </a:rPr>
              <a:t>在</a:t>
            </a:r>
            <a:r>
              <a:rPr lang="en-US" altLang="zh-CN" sz="1700" dirty="0">
                <a:solidFill>
                  <a:schemeClr val="tx1"/>
                </a:solidFill>
              </a:rPr>
              <a:t>JCR</a:t>
            </a:r>
            <a:r>
              <a:rPr lang="en-GB" sz="1700" dirty="0">
                <a:solidFill>
                  <a:schemeClr val="tx1"/>
                </a:solidFill>
              </a:rPr>
              <a:t> Clinical Neurology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（临床神经病学）领域中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2012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年被引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74408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次，是被引次数最多的期刊</a:t>
            </a:r>
            <a:r>
              <a:rPr lang="en-GB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831975" lvl="4" indent="0">
              <a:buNone/>
            </a:pPr>
            <a:endParaRPr lang="en-GB" sz="1700" b="1" i="1" dirty="0">
              <a:solidFill>
                <a:schemeClr val="tx1"/>
              </a:solidFill>
            </a:endParaRPr>
          </a:p>
          <a:p>
            <a:pPr marL="1831975" lvl="4" indent="0">
              <a:buNone/>
            </a:pPr>
            <a:endParaRPr lang="en-GB" sz="1700" b="1" i="1" dirty="0">
              <a:solidFill>
                <a:schemeClr val="tx1"/>
              </a:solidFill>
            </a:endParaRPr>
          </a:p>
          <a:p>
            <a:pPr marL="1831975" lvl="4" indent="0">
              <a:buNone/>
            </a:pPr>
            <a:r>
              <a:rPr lang="en-GB" sz="1700" b="1" i="1" dirty="0">
                <a:solidFill>
                  <a:schemeClr val="tx1"/>
                </a:solidFill>
              </a:rPr>
              <a:t>Transplantation</a:t>
            </a:r>
            <a:r>
              <a:rPr lang="en-GB" sz="1700" dirty="0">
                <a:solidFill>
                  <a:schemeClr val="tx1"/>
                </a:solidFill>
              </a:rPr>
              <a:t> (IF 3.781*) </a:t>
            </a:r>
            <a:r>
              <a:rPr lang="zh-CN" altLang="en-US" sz="1700" dirty="0">
                <a:solidFill>
                  <a:schemeClr val="tx1"/>
                </a:solidFill>
              </a:rPr>
              <a:t>在</a:t>
            </a:r>
            <a:r>
              <a:rPr lang="en-GB" sz="1700" dirty="0">
                <a:solidFill>
                  <a:schemeClr val="tx1"/>
                </a:solidFill>
              </a:rPr>
              <a:t> JCR Transplantation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（移植）领域中，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2013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年被引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25429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次，是该领域被引次数最多的期刊。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endParaRPr lang="en-US" sz="1700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6437870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4" y="1981200"/>
            <a:ext cx="1331976" cy="1752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5" y="3962400"/>
            <a:ext cx="1263135" cy="175260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802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/>
              <a:t>期刊亮点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371600"/>
            <a:ext cx="8458200" cy="48768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>
                <a:solidFill>
                  <a:srgbClr val="0768A9"/>
                </a:solidFill>
              </a:rPr>
              <a:t>Peripheral Vascular Disease 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（外周血管疾病）的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种最顶级期刊</a:t>
            </a:r>
            <a:endParaRPr lang="en-GB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</a:rPr>
              <a:t>出版</a:t>
            </a:r>
            <a:r>
              <a:rPr lang="en-GB" sz="1700" dirty="0">
                <a:solidFill>
                  <a:schemeClr val="tx1"/>
                </a:solidFill>
              </a:rPr>
              <a:t> </a:t>
            </a:r>
            <a:r>
              <a:rPr lang="en-US" altLang="zh-CN" sz="1700" dirty="0">
                <a:solidFill>
                  <a:schemeClr val="tx1"/>
                </a:solidFill>
              </a:rPr>
              <a:t>Peripheral Vascular Disease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领域最顶顶级的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种期刊</a:t>
            </a:r>
            <a:r>
              <a:rPr lang="en-GB" sz="1700" dirty="0">
                <a:solidFill>
                  <a:schemeClr val="tx1"/>
                </a:solidFill>
              </a:rPr>
              <a:t>*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 </a:t>
            </a:r>
            <a:r>
              <a:rPr lang="en-GB" sz="1700" b="1" i="1" dirty="0">
                <a:solidFill>
                  <a:schemeClr val="tx1"/>
                </a:solidFill>
              </a:rPr>
              <a:t>Circulation</a:t>
            </a:r>
            <a:r>
              <a:rPr lang="en-GB" sz="1700" dirty="0">
                <a:solidFill>
                  <a:schemeClr val="tx1"/>
                </a:solidFill>
              </a:rPr>
              <a:t>, American Heart Association (AHA)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（美国心脏协会）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#2 </a:t>
            </a:r>
            <a:r>
              <a:rPr lang="en-GB" sz="1700" b="1" i="1" dirty="0">
                <a:solidFill>
                  <a:schemeClr val="tx1"/>
                </a:solidFill>
              </a:rPr>
              <a:t>Circulation Research</a:t>
            </a:r>
            <a:r>
              <a:rPr lang="en-GB" sz="1700" dirty="0">
                <a:solidFill>
                  <a:schemeClr val="tx1"/>
                </a:solidFill>
              </a:rPr>
              <a:t>, AHA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#3 </a:t>
            </a:r>
            <a:r>
              <a:rPr lang="en-GB" sz="1700" b="1" i="1" dirty="0">
                <a:solidFill>
                  <a:schemeClr val="tx1"/>
                </a:solidFill>
              </a:rPr>
              <a:t>Hypertension</a:t>
            </a:r>
            <a:r>
              <a:rPr lang="en-GB" sz="1700" dirty="0">
                <a:solidFill>
                  <a:schemeClr val="tx1"/>
                </a:solidFill>
              </a:rPr>
              <a:t>, AHA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#4 </a:t>
            </a:r>
            <a:r>
              <a:rPr lang="en-GB" sz="1700" b="1" i="1" dirty="0">
                <a:solidFill>
                  <a:schemeClr val="tx1"/>
                </a:solidFill>
              </a:rPr>
              <a:t>Arteriosclerosis, Thrombosis &amp; Vascular Biology</a:t>
            </a:r>
            <a:r>
              <a:rPr lang="en-GB" sz="1700" dirty="0">
                <a:solidFill>
                  <a:schemeClr val="tx1"/>
                </a:solidFill>
              </a:rPr>
              <a:t>, AHA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#5 </a:t>
            </a:r>
            <a:r>
              <a:rPr lang="en-GB" sz="1700" b="1" i="1" dirty="0">
                <a:solidFill>
                  <a:schemeClr val="tx1"/>
                </a:solidFill>
              </a:rPr>
              <a:t>Stroke</a:t>
            </a:r>
            <a:r>
              <a:rPr lang="en-GB" sz="1700" dirty="0">
                <a:solidFill>
                  <a:schemeClr val="tx1"/>
                </a:solidFill>
              </a:rPr>
              <a:t>, AHA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685800" cy="9163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37" y="3962400"/>
            <a:ext cx="760525" cy="990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257800" y="6437870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67" y="5193149"/>
            <a:ext cx="731866" cy="9163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95600"/>
            <a:ext cx="685800" cy="918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580" y="5191001"/>
            <a:ext cx="679887" cy="9163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03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/>
              <a:t>期刊亮点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799" cy="51054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 err="1">
                <a:solidFill>
                  <a:srgbClr val="0768A9"/>
                </a:solidFill>
              </a:rPr>
              <a:t>Anesthesiology</a:t>
            </a:r>
            <a:r>
              <a:rPr lang="en-GB" dirty="0">
                <a:solidFill>
                  <a:srgbClr val="0768A9"/>
                </a:solidFill>
              </a:rPr>
              <a:t> 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（麻醉学）领域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种顶级期刊中的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</a:t>
            </a:r>
            <a:endParaRPr lang="en-GB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出版</a:t>
            </a:r>
            <a:r>
              <a:rPr lang="en-US" altLang="zh-CN" sz="1700" dirty="0">
                <a:solidFill>
                  <a:schemeClr val="tx1"/>
                </a:solidFill>
              </a:rPr>
              <a:t>Anesthesiology</a:t>
            </a:r>
            <a:r>
              <a:rPr lang="zh-CN" altLang="en-US" sz="1700" dirty="0">
                <a:solidFill>
                  <a:schemeClr val="tx1"/>
                </a:solidFill>
              </a:rPr>
              <a:t>（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麻醉学）领域中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种顶级期刊中的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#2 </a:t>
            </a:r>
            <a:r>
              <a:rPr lang="en-GB" sz="1700" b="1" i="1" dirty="0">
                <a:solidFill>
                  <a:schemeClr val="tx1"/>
                </a:solidFill>
              </a:rPr>
              <a:t>Anesthesiology</a:t>
            </a:r>
            <a:r>
              <a:rPr lang="en-GB" sz="1700" dirty="0">
                <a:solidFill>
                  <a:schemeClr val="tx1"/>
                </a:solidFill>
              </a:rPr>
              <a:t>, American Society of </a:t>
            </a:r>
            <a:r>
              <a:rPr lang="en-GB" sz="1700" dirty="0" err="1">
                <a:solidFill>
                  <a:schemeClr val="tx1"/>
                </a:solidFill>
              </a:rPr>
              <a:t>Anesthesiologists</a:t>
            </a:r>
            <a:r>
              <a:rPr lang="en-GB" sz="1700" dirty="0">
                <a:solidFill>
                  <a:schemeClr val="tx1"/>
                </a:solidFill>
              </a:rPr>
              <a:t>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（美国麻醉师协会）期刊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#5 </a:t>
            </a:r>
            <a:r>
              <a:rPr lang="en-GB" sz="1700" b="1" i="1" dirty="0">
                <a:solidFill>
                  <a:schemeClr val="tx1"/>
                </a:solidFill>
              </a:rPr>
              <a:t>Regional </a:t>
            </a:r>
            <a:r>
              <a:rPr lang="en-GB" sz="1700" b="1" i="1" dirty="0" err="1">
                <a:solidFill>
                  <a:schemeClr val="tx1"/>
                </a:solidFill>
              </a:rPr>
              <a:t>Anesthesia</a:t>
            </a:r>
            <a:r>
              <a:rPr lang="en-GB" sz="1700" b="1" i="1" dirty="0">
                <a:solidFill>
                  <a:schemeClr val="tx1"/>
                </a:solidFill>
              </a:rPr>
              <a:t> and Pain Medicine</a:t>
            </a:r>
            <a:r>
              <a:rPr lang="en-GB" sz="1700" dirty="0">
                <a:solidFill>
                  <a:schemeClr val="tx1"/>
                </a:solidFill>
              </a:rPr>
              <a:t>, American Society of Regional </a:t>
            </a:r>
            <a:r>
              <a:rPr lang="en-GB" sz="1700" dirty="0" err="1">
                <a:solidFill>
                  <a:schemeClr val="tx1"/>
                </a:solidFill>
              </a:rPr>
              <a:t>Anesthesia</a:t>
            </a:r>
            <a:r>
              <a:rPr lang="en-GB" sz="1700" dirty="0">
                <a:solidFill>
                  <a:schemeClr val="tx1"/>
                </a:solidFill>
              </a:rPr>
              <a:t> and Pain Medicine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（美国区域麻醉和疼痛医学学会）期刊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#6 </a:t>
            </a:r>
            <a:r>
              <a:rPr lang="en-GB" sz="1700" b="1" i="1" dirty="0" err="1">
                <a:solidFill>
                  <a:schemeClr val="tx1"/>
                </a:solidFill>
              </a:rPr>
              <a:t>Anesthesia</a:t>
            </a:r>
            <a:r>
              <a:rPr lang="en-GB" sz="1700" b="1" i="1" dirty="0">
                <a:solidFill>
                  <a:schemeClr val="tx1"/>
                </a:solidFill>
              </a:rPr>
              <a:t> &amp; Analgesia</a:t>
            </a:r>
            <a:r>
              <a:rPr lang="en-GB" sz="1700" dirty="0">
                <a:solidFill>
                  <a:schemeClr val="tx1"/>
                </a:solidFill>
              </a:rPr>
              <a:t>, international </a:t>
            </a:r>
            <a:r>
              <a:rPr lang="en-GB" sz="1700" dirty="0" err="1">
                <a:solidFill>
                  <a:schemeClr val="tx1"/>
                </a:solidFill>
              </a:rPr>
              <a:t>Anesthesia</a:t>
            </a:r>
            <a:r>
              <a:rPr lang="en-GB" sz="1700" dirty="0">
                <a:solidFill>
                  <a:schemeClr val="tx1"/>
                </a:solidFill>
              </a:rPr>
              <a:t> Research Society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（国际麻醉研究协会）期刊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#9 </a:t>
            </a:r>
            <a:r>
              <a:rPr lang="en-GB" sz="1700" b="1" i="1" dirty="0">
                <a:solidFill>
                  <a:schemeClr val="tx1"/>
                </a:solidFill>
              </a:rPr>
              <a:t>European Journal of Anaesthesiology</a:t>
            </a:r>
            <a:r>
              <a:rPr lang="en-GB" sz="1700" i="1" dirty="0">
                <a:solidFill>
                  <a:schemeClr val="tx1"/>
                </a:solidFill>
              </a:rPr>
              <a:t>, European Society of Anaesthesiology 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欧洲麻醉协会）期刊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 algn="r">
              <a:buNone/>
            </a:pPr>
            <a:r>
              <a:rPr lang="en-GB" sz="1700" dirty="0">
                <a:solidFill>
                  <a:schemeClr val="tx1"/>
                </a:solidFill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还出版该领域</a:t>
            </a:r>
            <a:r>
              <a:rPr lang="en-GB" sz="1700" dirty="0">
                <a:solidFill>
                  <a:schemeClr val="tx1"/>
                </a:solidFill>
              </a:rPr>
              <a:t>:</a:t>
            </a:r>
          </a:p>
          <a:p>
            <a:pPr marL="1374775" lvl="3" indent="0" algn="r">
              <a:buNone/>
            </a:pPr>
            <a:r>
              <a:rPr lang="en-GB" sz="1700" dirty="0">
                <a:solidFill>
                  <a:schemeClr val="tx1"/>
                </a:solidFill>
              </a:rPr>
              <a:t>#11 </a:t>
            </a:r>
            <a:r>
              <a:rPr lang="en-GB" sz="1700" i="1" dirty="0">
                <a:solidFill>
                  <a:schemeClr val="tx1"/>
                </a:solidFill>
              </a:rPr>
              <a:t>The Clinical Journal of Pain</a:t>
            </a:r>
          </a:p>
          <a:p>
            <a:pPr marL="1374775" lvl="3" indent="0" algn="r">
              <a:buNone/>
            </a:pPr>
            <a:r>
              <a:rPr lang="en-GB" sz="1700" dirty="0">
                <a:solidFill>
                  <a:schemeClr val="tx1"/>
                </a:solidFill>
              </a:rPr>
              <a:t>#13 </a:t>
            </a:r>
            <a:r>
              <a:rPr lang="en-GB" sz="1700" i="1" dirty="0">
                <a:solidFill>
                  <a:schemeClr val="tx1"/>
                </a:solidFill>
              </a:rPr>
              <a:t>Current Opinion in Anesthesiology</a:t>
            </a:r>
            <a:endParaRPr lang="en-US" sz="1700" i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32" y="2858570"/>
            <a:ext cx="740634" cy="10276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257800" y="6437870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65" y="1700253"/>
            <a:ext cx="762001" cy="101917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79" y="3966519"/>
            <a:ext cx="793227" cy="106268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9" y="5149400"/>
            <a:ext cx="768301" cy="1022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830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/>
              <a:t>期刊亮点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385248"/>
            <a:ext cx="8839199" cy="48768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>
                <a:solidFill>
                  <a:srgbClr val="0768A9"/>
                </a:solidFill>
              </a:rPr>
              <a:t>Cardiac &amp; Cardiovascular Systems 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（心血管系统）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种顶级期刊中的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</a:t>
            </a:r>
            <a:endParaRPr lang="en-GB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出版</a:t>
            </a:r>
            <a:r>
              <a:rPr lang="en-GB" sz="1700" dirty="0">
                <a:solidFill>
                  <a:schemeClr val="tx1"/>
                </a:solidFill>
              </a:rPr>
              <a:t>American Heart Association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（美国心脏协会）的期刊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占据在</a:t>
            </a:r>
            <a:r>
              <a:rPr lang="en-GB" sz="1700" dirty="0">
                <a:solidFill>
                  <a:schemeClr val="tx1"/>
                </a:solidFill>
              </a:rPr>
              <a:t>Cardiac &amp; Cardiovascular Systems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（心血管系统）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种最顶级期刊中的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 </a:t>
            </a:r>
            <a:r>
              <a:rPr lang="en-GB" sz="1700" b="1" i="1" dirty="0">
                <a:solidFill>
                  <a:schemeClr val="tx1"/>
                </a:solidFill>
              </a:rPr>
              <a:t>Circulation 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#4 </a:t>
            </a:r>
            <a:r>
              <a:rPr lang="en-GB" sz="1700" b="1" i="1" dirty="0">
                <a:solidFill>
                  <a:schemeClr val="tx1"/>
                </a:solidFill>
              </a:rPr>
              <a:t>Circulation Research 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#6 </a:t>
            </a:r>
            <a:r>
              <a:rPr lang="en-GB" sz="1700" b="1" i="1" dirty="0">
                <a:solidFill>
                  <a:schemeClr val="tx1"/>
                </a:solidFill>
              </a:rPr>
              <a:t>Circulation: Cardiovascular Genetics 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#7 </a:t>
            </a:r>
            <a:r>
              <a:rPr lang="en-GB" sz="1700" b="1" i="1" dirty="0">
                <a:solidFill>
                  <a:schemeClr val="tx1"/>
                </a:solidFill>
              </a:rPr>
              <a:t>Circulation: Heart Failure 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#9 </a:t>
            </a:r>
            <a:r>
              <a:rPr lang="en-GB" sz="1700" b="1" i="1" dirty="0">
                <a:solidFill>
                  <a:schemeClr val="tx1"/>
                </a:solidFill>
              </a:rPr>
              <a:t>Circulation: Cardiovascular Interventions 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#11 </a:t>
            </a:r>
            <a:r>
              <a:rPr lang="en-GB" sz="1700" b="1" i="1" dirty="0">
                <a:solidFill>
                  <a:schemeClr val="tx1"/>
                </a:solidFill>
              </a:rPr>
              <a:t>Circulation: Arrhythmia and Electrophysiology</a:t>
            </a: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#14 </a:t>
            </a:r>
            <a:r>
              <a:rPr lang="en-GB" sz="1700" b="1" i="1" dirty="0">
                <a:solidFill>
                  <a:schemeClr val="tx1"/>
                </a:solidFill>
              </a:rPr>
              <a:t>Circulation: Cardiovascular Imaging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#15 </a:t>
            </a:r>
            <a:r>
              <a:rPr lang="en-GB" sz="1700" b="1" i="1" dirty="0">
                <a:solidFill>
                  <a:schemeClr val="tx1"/>
                </a:solidFill>
              </a:rPr>
              <a:t>Circulation: Cardiovascular Quality and Outcomes</a:t>
            </a:r>
            <a:endParaRPr lang="en-GB" sz="17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2" y="1981200"/>
            <a:ext cx="912434" cy="12192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2" y="3429000"/>
            <a:ext cx="950976" cy="1219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3" y="4831337"/>
            <a:ext cx="912433" cy="11884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257800" y="6437870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</p:spTree>
    <p:extLst>
      <p:ext uri="{BB962C8B-B14F-4D97-AF65-F5344CB8AC3E}">
        <p14:creationId xmlns:p14="http://schemas.microsoft.com/office/powerpoint/2010/main" val="312451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期刊亮点</a:t>
            </a:r>
            <a:endParaRPr 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371600"/>
            <a:ext cx="8458199" cy="47244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>
                <a:solidFill>
                  <a:srgbClr val="0768A9"/>
                </a:solidFill>
              </a:rPr>
              <a:t>Infectious Disease 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（传染病学）</a:t>
            </a:r>
            <a:r>
              <a:rPr lang="en-US" altLang="zh-CN" dirty="0">
                <a:solidFill>
                  <a:srgbClr val="0768A9"/>
                </a:solidFill>
              </a:rPr>
              <a:t>10</a:t>
            </a:r>
            <a:r>
              <a:rPr lang="zh-CN" altLang="en-US" dirty="0">
                <a:solidFill>
                  <a:srgbClr val="0768A9"/>
                </a:solidFill>
              </a:rPr>
              <a:t>种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顶级期刊中的</a:t>
            </a:r>
            <a:r>
              <a:rPr lang="en-US" altLang="zh-CN" dirty="0">
                <a:solidFill>
                  <a:srgbClr val="0768A9"/>
                </a:solidFill>
              </a:rPr>
              <a:t>4</a:t>
            </a:r>
            <a:r>
              <a:rPr lang="zh-CN" altLang="en-US" dirty="0">
                <a:solidFill>
                  <a:srgbClr val="0768A9"/>
                </a:solidFill>
              </a:rPr>
              <a:t>种</a:t>
            </a:r>
            <a:endParaRPr lang="en-GB" dirty="0">
              <a:solidFill>
                <a:srgbClr val="0768A9"/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出版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种顶级</a:t>
            </a:r>
            <a:r>
              <a:rPr lang="en-GB" sz="1700" dirty="0">
                <a:solidFill>
                  <a:schemeClr val="tx1"/>
                </a:solidFill>
              </a:rPr>
              <a:t>Infectious Diseases*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（传染病学）期刊中的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种，包括</a:t>
            </a:r>
            <a:r>
              <a:rPr lang="en-GB" sz="1700" dirty="0">
                <a:solidFill>
                  <a:schemeClr val="tx1"/>
                </a:solidFill>
              </a:rPr>
              <a:t>AIDS and HIV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（艾滋病）期刊中的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</a:t>
            </a:r>
            <a:r>
              <a:rPr lang="en-GB" sz="1700" dirty="0">
                <a:solidFill>
                  <a:schemeClr val="tx1"/>
                </a:solidFill>
              </a:rPr>
              <a:t>: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#3 </a:t>
            </a:r>
            <a:r>
              <a:rPr lang="en-GB" sz="1700" b="1" i="1" dirty="0">
                <a:solidFill>
                  <a:schemeClr val="tx1"/>
                </a:solidFill>
              </a:rPr>
              <a:t>AIDS</a:t>
            </a:r>
            <a:r>
              <a:rPr lang="en-GB" sz="1700" dirty="0">
                <a:solidFill>
                  <a:schemeClr val="tx1"/>
                </a:solidFill>
              </a:rPr>
              <a:t>, International AIDS Society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（国际艾滋病学会）官方期刊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#8 </a:t>
            </a:r>
            <a:r>
              <a:rPr lang="en-GB" sz="1700" b="1" i="1" dirty="0">
                <a:solidFill>
                  <a:schemeClr val="tx1"/>
                </a:solidFill>
              </a:rPr>
              <a:t>Current Opinion in Infectious Diseases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#9 </a:t>
            </a:r>
            <a:r>
              <a:rPr lang="en-GB" sz="1700" b="1" i="1" dirty="0">
                <a:solidFill>
                  <a:schemeClr val="tx1"/>
                </a:solidFill>
              </a:rPr>
              <a:t>Current Opinion in HIV and AIDS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#10 </a:t>
            </a:r>
            <a:r>
              <a:rPr lang="en-GB" sz="1700" b="1" i="1" dirty="0">
                <a:solidFill>
                  <a:schemeClr val="tx1"/>
                </a:solidFill>
              </a:rPr>
              <a:t>JAIDS</a:t>
            </a:r>
            <a:r>
              <a:rPr lang="en-GB" sz="1700" i="1" dirty="0">
                <a:solidFill>
                  <a:schemeClr val="tx1"/>
                </a:solidFill>
              </a:rPr>
              <a:t> (Journal of Acquired Immune Deficiency Syndromes)</a:t>
            </a:r>
          </a:p>
          <a:p>
            <a:pPr marL="1374775" lvl="3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3" y="1828800"/>
            <a:ext cx="730397" cy="990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71" y="4038600"/>
            <a:ext cx="756660" cy="10214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3" y="2895600"/>
            <a:ext cx="733777" cy="990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57800" y="6437870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18" y="5198076"/>
            <a:ext cx="744113" cy="99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356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LWW</a:t>
            </a:r>
            <a:r>
              <a:rPr lang="zh-CN" altLang="en-US" dirty="0"/>
              <a:t>期刊亮点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66884"/>
            <a:ext cx="8458200" cy="4876800"/>
          </a:xfrm>
        </p:spPr>
        <p:txBody>
          <a:bodyPr/>
          <a:lstStyle/>
          <a:p>
            <a:pPr marL="344488" lvl="1" indent="0">
              <a:buNone/>
            </a:pPr>
            <a:r>
              <a:rPr lang="en-GB" dirty="0">
                <a:solidFill>
                  <a:srgbClr val="0768A9"/>
                </a:solidFill>
              </a:rPr>
              <a:t>Surgery 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（外科学）领域的</a:t>
            </a:r>
            <a:r>
              <a:rPr lang="en-US" altLang="zh-CN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种顶级期刊</a:t>
            </a:r>
            <a:endParaRPr lang="en-GB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出版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Surgery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（外科学领域）的顶级期刊，在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JCR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该领域排名前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的期刊中有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种由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出版，排名前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的期刊中有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种期刊由</a:t>
            </a:r>
            <a:r>
              <a:rPr lang="en-US" altLang="zh-CN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出版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*: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 </a:t>
            </a:r>
            <a:r>
              <a:rPr lang="en-GB" sz="1700" b="1" i="1" dirty="0">
                <a:solidFill>
                  <a:schemeClr val="tx1"/>
                </a:solidFill>
              </a:rPr>
              <a:t>Annals of Surgery</a:t>
            </a:r>
            <a:r>
              <a:rPr lang="en-GB" sz="1700" dirty="0">
                <a:solidFill>
                  <a:schemeClr val="tx1"/>
                </a:solidFill>
              </a:rPr>
              <a:t>, American Surgical Association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（美国外科学会）和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GB" sz="1700" dirty="0">
                <a:solidFill>
                  <a:schemeClr val="tx1"/>
                </a:solidFill>
              </a:rPr>
              <a:t>European Surgical Association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（欧洲外科学会）联合期刊</a:t>
            </a:r>
            <a:endParaRPr lang="en-GB" sz="1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#5 </a:t>
            </a:r>
            <a:r>
              <a:rPr lang="en-GB" sz="1700" b="1" i="1" dirty="0">
                <a:solidFill>
                  <a:schemeClr val="tx1"/>
                </a:solidFill>
              </a:rPr>
              <a:t>The American Journal of Surgical Pathology</a:t>
            </a:r>
            <a:r>
              <a:rPr lang="en-GB" sz="1700" dirty="0">
                <a:solidFill>
                  <a:schemeClr val="tx1"/>
                </a:solidFill>
              </a:rPr>
              <a:t>, Arthur Purdy Stout Society of Surgical Pathologists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（亚瑟</a:t>
            </a:r>
            <a:r>
              <a:rPr lang="en-US" altLang="zh-CN" sz="17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purdy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的外科病理学家协会）和</a:t>
            </a:r>
            <a:r>
              <a:rPr lang="en-GB" sz="1700" dirty="0">
                <a:solidFill>
                  <a:schemeClr val="tx1"/>
                </a:solidFill>
              </a:rPr>
              <a:t>Gastrointestinal Pathology Society </a:t>
            </a:r>
            <a:r>
              <a:rPr lang="zh-CN" altLang="en-US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（胃肠道病理学会）联合期刊</a:t>
            </a:r>
            <a:r>
              <a:rPr lang="en-GB" sz="17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pPr marL="1374775" lvl="3" indent="0">
              <a:buNone/>
            </a:pPr>
            <a:endParaRPr lang="en-GB" sz="1700" dirty="0">
              <a:solidFill>
                <a:schemeClr val="tx1"/>
              </a:solidFill>
            </a:endParaRP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LWW</a:t>
            </a:r>
            <a:r>
              <a:rPr lang="zh-CN" altLang="en-US" sz="1700" dirty="0">
                <a:solidFill>
                  <a:schemeClr val="tx1"/>
                </a:solidFill>
              </a:rPr>
              <a:t>还出版</a:t>
            </a:r>
            <a:r>
              <a:rPr lang="en-GB" sz="1700" dirty="0">
                <a:solidFill>
                  <a:schemeClr val="tx1"/>
                </a:solidFill>
              </a:rPr>
              <a:t>: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#12 </a:t>
            </a:r>
            <a:r>
              <a:rPr lang="en-GB" sz="1700" i="1" dirty="0">
                <a:solidFill>
                  <a:schemeClr val="tx1"/>
                </a:solidFill>
              </a:rPr>
              <a:t>Transplantation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#13 </a:t>
            </a:r>
            <a:r>
              <a:rPr lang="en-GB" sz="1700" i="1" dirty="0">
                <a:solidFill>
                  <a:schemeClr val="tx1"/>
                </a:solidFill>
              </a:rPr>
              <a:t>Plastic and Reconstructive Surgery </a:t>
            </a:r>
          </a:p>
          <a:p>
            <a:pPr marL="1374775" lvl="3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#18 </a:t>
            </a:r>
            <a:r>
              <a:rPr lang="en-GB" sz="1700" i="1" dirty="0">
                <a:solidFill>
                  <a:schemeClr val="tx1"/>
                </a:solidFill>
              </a:rPr>
              <a:t>Diseases of the Colon and Rectum</a:t>
            </a:r>
            <a:endParaRPr lang="en-GB" sz="1700" dirty="0">
              <a:solidFill>
                <a:schemeClr val="tx1"/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  <a:p>
            <a:pPr marL="344488" lvl="1" indent="0">
              <a:buNone/>
            </a:pPr>
            <a:endParaRPr lang="en-GB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" y="2133600"/>
            <a:ext cx="979715" cy="1371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27" y="3733800"/>
            <a:ext cx="1030325" cy="13780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257800" y="6437870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*2012 </a:t>
            </a:r>
            <a:r>
              <a:rPr lang="en-GB" sz="1000" i="1" dirty="0"/>
              <a:t>Journal Citation Reports</a:t>
            </a:r>
            <a:r>
              <a:rPr lang="en-GB" sz="1000" dirty="0"/>
              <a:t>® (Thomson Reuters, 2013)</a:t>
            </a:r>
          </a:p>
        </p:txBody>
      </p:sp>
    </p:spTree>
    <p:extLst>
      <p:ext uri="{BB962C8B-B14F-4D97-AF65-F5344CB8AC3E}">
        <p14:creationId xmlns:p14="http://schemas.microsoft.com/office/powerpoint/2010/main" val="174624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LWW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循证医学期刊资源</a:t>
            </a:r>
            <a:endParaRPr 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157" name="Content Placeholder 2"/>
          <p:cNvSpPr>
            <a:spLocks noGrp="1"/>
          </p:cNvSpPr>
          <p:nvPr>
            <p:ph idx="1"/>
          </p:nvPr>
        </p:nvSpPr>
        <p:spPr>
          <a:xfrm>
            <a:off x="395288" y="1052513"/>
            <a:ext cx="8105775" cy="4975225"/>
          </a:xfrm>
        </p:spPr>
        <p:txBody>
          <a:bodyPr/>
          <a:lstStyle/>
          <a:p>
            <a:r>
              <a:rPr lang="en-US" altLang="zh-CN" sz="2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14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Arial Unicode MS" panose="020B0604020202020204" pitchFamily="34" charset="-122"/>
              </a:rPr>
              <a:t>种循证医学期刊，涵盖从护理到临床医学的各科系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Addictive Disorders &amp; Their Treatment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Advances in Skin and Wound Care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American Journal of Nursing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Current Opinion in Psychiatry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Dimensions of Critical Care Nursing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JONA: The Journal of Nursing Administration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Journal of Geriatric Physical Therapy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Journal of Hospice and Palliative Care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Journal of Nursing Care Quality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Journal of Patient Safety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MCN, The American Journal of Maternal/Child Nursing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Medical Care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Nursing Research</a:t>
            </a:r>
          </a:p>
          <a:p>
            <a:pPr lvl="1"/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Nutrition Today</a:t>
            </a:r>
          </a:p>
        </p:txBody>
      </p:sp>
    </p:spTree>
    <p:extLst>
      <p:ext uri="{BB962C8B-B14F-4D97-AF65-F5344CB8AC3E}">
        <p14:creationId xmlns:p14="http://schemas.microsoft.com/office/powerpoint/2010/main" val="80657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kumimoji="0" lang="en-US" altLang="zh-TW" sz="34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MEDLINE  </a:t>
            </a:r>
            <a:r>
              <a:rPr kumimoji="0" lang="zh-CN" altLang="zh-TW" sz="3400" b="1" dirty="0"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0"/>
              </a:rPr>
              <a:t>全科性医药学文献数据库</a:t>
            </a:r>
            <a:endParaRPr kumimoji="0" lang="zh-CN" altLang="en-US" sz="3400" b="1" dirty="0">
              <a:latin typeface="黑体" panose="02010609060101010101" pitchFamily="49" charset="-122"/>
              <a:ea typeface="黑体" panose="02010609060101010101" pitchFamily="49" charset="-122"/>
              <a:cs typeface="Arial Unicode MS" pitchFamily="34" charset="-120"/>
            </a:endParaRPr>
          </a:p>
        </p:txBody>
      </p:sp>
      <p:sp>
        <p:nvSpPr>
          <p:cNvPr id="9222" name="Rectangle 3"/>
          <p:cNvSpPr>
            <a:spLocks noGrp="1" noChangeArrowheads="1"/>
          </p:cNvSpPr>
          <p:nvPr>
            <p:ph idx="1"/>
          </p:nvPr>
        </p:nvSpPr>
        <p:spPr>
          <a:xfrm>
            <a:off x="443552" y="1202140"/>
            <a:ext cx="8105775" cy="4495800"/>
          </a:xfrm>
        </p:spPr>
        <p:txBody>
          <a:bodyPr/>
          <a:lstStyle/>
          <a:p>
            <a:pPr eaLnBrk="1" hangingPunct="1"/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美国国家医学图书馆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NLM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创建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，已有</a:t>
            </a:r>
            <a:r>
              <a:rPr lang="en-US" altLang="zh-CN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45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年历史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；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/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最重要且发展最早的当属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MEDLINE (MEDLARS ON LINE) 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生物医学数据库。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/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该数据库包含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超过</a:t>
            </a:r>
            <a:r>
              <a:rPr lang="en-US" altLang="zh-CN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60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00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种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医学和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生命科学期刊文献资料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回溯至</a:t>
            </a:r>
            <a:r>
              <a:rPr lang="en-US" altLang="zh-CN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1946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年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/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目前约有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1,800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万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条记录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，且每年以</a:t>
            </a:r>
            <a:r>
              <a:rPr lang="en-US" altLang="zh-CN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70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0,000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条记录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增加中，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75%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为英文文献，</a:t>
            </a:r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25%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为非英文文献。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/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MEDLINE</a:t>
            </a:r>
            <a:r>
              <a:rPr lang="zh-CN" altLang="zh-TW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数据库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每日更新数据。</a:t>
            </a:r>
            <a:endParaRPr lang="zh-TW" altLang="zh-TW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394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12342" y="465518"/>
            <a:ext cx="5543550" cy="1800225"/>
          </a:xfrm>
        </p:spPr>
        <p:txBody>
          <a:bodyPr/>
          <a:lstStyle/>
          <a:p>
            <a:pPr algn="ctr">
              <a:defRPr/>
            </a:pPr>
            <a:r>
              <a:rPr lang="en-US" altLang="zh-CN" sz="4400" b="1" dirty="0">
                <a:ea typeface="黑体" panose="02010609060101010101" pitchFamily="49" charset="-122"/>
              </a:rPr>
              <a:t>Ovid</a:t>
            </a:r>
            <a:r>
              <a:rPr lang="zh-CN" altLang="en-US" sz="4400" b="1" dirty="0">
                <a:ea typeface="黑体" panose="02010609060101010101" pitchFamily="49" charset="-122"/>
              </a:rPr>
              <a:t>登录方式</a:t>
            </a:r>
            <a:endParaRPr lang="en-AU" sz="4400" b="1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238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743792" y="1312593"/>
            <a:ext cx="7772400" cy="1470025"/>
          </a:xfrm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zh-CN" altLang="en-US" sz="4400" b="1" dirty="0">
                <a:ea typeface="黑体" panose="02010609060101010101" pitchFamily="49" charset="-122"/>
              </a:rPr>
              <a:t>链接直接登录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5672" y="2893330"/>
            <a:ext cx="7590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u="sng" dirty="0">
                <a:hlinkClick r:id="rId2"/>
              </a:rPr>
              <a:t>http://ovidsp.ovid.com/autologin.html</a:t>
            </a:r>
            <a:endParaRPr lang="en-US" altLang="zh-CN" sz="3200" u="sng" dirty="0"/>
          </a:p>
          <a:p>
            <a:pPr algn="ctr"/>
            <a:endParaRPr lang="zh-CN" alt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059832" y="3832328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访问所有订购资源</a:t>
            </a:r>
          </a:p>
        </p:txBody>
      </p:sp>
    </p:spTree>
    <p:extLst>
      <p:ext uri="{BB962C8B-B14F-4D97-AF65-F5344CB8AC3E}">
        <p14:creationId xmlns:p14="http://schemas.microsoft.com/office/powerpoint/2010/main" val="279515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F27BD15-196B-418C-A8B6-3C9607F9C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845"/>
            <a:ext cx="9144000" cy="60686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2"/>
          <p:cNvSpPr/>
          <p:nvPr/>
        </p:nvSpPr>
        <p:spPr>
          <a:xfrm>
            <a:off x="5486400" y="4900948"/>
            <a:ext cx="1034321" cy="3006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797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4537D6C-BCE9-4B02-A488-0A13A3FB5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3038"/>
            <a:ext cx="9144000" cy="53023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63889886-0631-4A5C-8017-AF0285B62E94}"/>
              </a:ext>
            </a:extLst>
          </p:cNvPr>
          <p:cNvSpPr/>
          <p:nvPr/>
        </p:nvSpPr>
        <p:spPr>
          <a:xfrm>
            <a:off x="674558" y="5464737"/>
            <a:ext cx="1034321" cy="3006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208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527474-46B6-4934-B360-7A68F4638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538553"/>
            <a:ext cx="6924675" cy="53911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8A813A3-7F71-4FD8-B0B3-E0656C80C167}"/>
              </a:ext>
            </a:extLst>
          </p:cNvPr>
          <p:cNvSpPr/>
          <p:nvPr/>
        </p:nvSpPr>
        <p:spPr>
          <a:xfrm>
            <a:off x="1469037" y="1552304"/>
            <a:ext cx="4811842" cy="10859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84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ovid.com/site/resources/img/OvidS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5" y="1491563"/>
            <a:ext cx="259238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3" y="3568309"/>
            <a:ext cx="5821362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2135" y="4749420"/>
            <a:ext cx="3029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zh-CN" altLang="en-US" sz="4400" b="1" kern="0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  <a:cs typeface="ＭＳ Ｐゴシック"/>
              </a:rPr>
              <a:t>检索技巧</a:t>
            </a:r>
          </a:p>
        </p:txBody>
      </p:sp>
    </p:spTree>
    <p:extLst>
      <p:ext uri="{BB962C8B-B14F-4D97-AF65-F5344CB8AC3E}">
        <p14:creationId xmlns:p14="http://schemas.microsoft.com/office/powerpoint/2010/main" val="49361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B0B7495-D1DB-49F2-BEFB-172A6BA9B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960658"/>
            <a:ext cx="8627422" cy="52941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5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6578" y="134410"/>
            <a:ext cx="8083550" cy="5048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3200" b="1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选择一个或多个数据库</a:t>
            </a:r>
          </a:p>
        </p:txBody>
      </p:sp>
      <p:sp>
        <p:nvSpPr>
          <p:cNvPr id="3" name="椭圆 2"/>
          <p:cNvSpPr/>
          <p:nvPr/>
        </p:nvSpPr>
        <p:spPr>
          <a:xfrm>
            <a:off x="2034731" y="2910385"/>
            <a:ext cx="218365" cy="10372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val 4"/>
          <p:cNvSpPr/>
          <p:nvPr/>
        </p:nvSpPr>
        <p:spPr>
          <a:xfrm>
            <a:off x="1829524" y="5606686"/>
            <a:ext cx="947501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7" name="Oval 4"/>
          <p:cNvSpPr/>
          <p:nvPr/>
        </p:nvSpPr>
        <p:spPr>
          <a:xfrm>
            <a:off x="7109269" y="2709829"/>
            <a:ext cx="341194" cy="14383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884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F001B31-7A7C-421A-99F6-23D1F3B91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2" y="1400778"/>
            <a:ext cx="8031671" cy="452033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  了解数据库内容</a:t>
            </a:r>
            <a:endParaRPr lang="en-US" sz="32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Oval 1"/>
          <p:cNvSpPr/>
          <p:nvPr/>
        </p:nvSpPr>
        <p:spPr>
          <a:xfrm>
            <a:off x="550589" y="2539913"/>
            <a:ext cx="1184821" cy="8890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2899"/>
            <a:ext cx="358254" cy="39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38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3D0304E-9628-49D1-A61E-24DB28B4B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960658"/>
            <a:ext cx="8627422" cy="52941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" y="218368"/>
            <a:ext cx="8641773" cy="933450"/>
          </a:xfrm>
        </p:spPr>
        <p:txBody>
          <a:bodyPr/>
          <a:lstStyle/>
          <a:p>
            <a:r>
              <a:rPr lang="zh-CN" altLang="en-US" sz="3200" b="1" dirty="0">
                <a:ea typeface="黑体" panose="02010609060101010101" pitchFamily="49" charset="-122"/>
              </a:rPr>
              <a:t>点击</a:t>
            </a:r>
            <a:r>
              <a:rPr lang="en-US" altLang="zh-CN" sz="3200" b="1" dirty="0" err="1">
                <a:ea typeface="黑体" panose="02010609060101010101" pitchFamily="49" charset="-122"/>
              </a:rPr>
              <a:t>TopArticles</a:t>
            </a:r>
            <a:r>
              <a:rPr lang="zh-CN" altLang="en-US" sz="3200" b="1" dirty="0">
                <a:ea typeface="黑体" panose="02010609060101010101" pitchFamily="49" charset="-122"/>
              </a:rPr>
              <a:t>，查看全球下载文章排行榜</a:t>
            </a:r>
            <a:br>
              <a:rPr lang="zh-CN" altLang="en-US" sz="3200" b="1" dirty="0">
                <a:ea typeface="黑体" panose="02010609060101010101" pitchFamily="49" charset="-122"/>
              </a:rPr>
            </a:br>
            <a:endParaRPr lang="zh-CN" altLang="en-US" sz="3200" dirty="0"/>
          </a:p>
        </p:txBody>
      </p:sp>
      <p:sp>
        <p:nvSpPr>
          <p:cNvPr id="5" name="椭圆 4"/>
          <p:cNvSpPr/>
          <p:nvPr/>
        </p:nvSpPr>
        <p:spPr>
          <a:xfrm>
            <a:off x="6501607" y="960658"/>
            <a:ext cx="982641" cy="6175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F51DEC-40F8-4A01-8910-243F6AC3F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64" y="2030329"/>
            <a:ext cx="8154649" cy="386701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85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52FD7A-A902-4984-9C00-8DB4FB637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960658"/>
            <a:ext cx="8627422" cy="52941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" y="38488"/>
            <a:ext cx="8641773" cy="933450"/>
          </a:xfrm>
        </p:spPr>
        <p:txBody>
          <a:bodyPr/>
          <a:lstStyle/>
          <a:p>
            <a:r>
              <a:rPr lang="zh-CN" altLang="en-US" sz="3200" b="1" dirty="0">
                <a:ea typeface="黑体" panose="02010609060101010101" pitchFamily="49" charset="-122"/>
              </a:rPr>
              <a:t>点击</a:t>
            </a:r>
            <a:r>
              <a:rPr lang="en-US" altLang="zh-CN" sz="3200" b="1" dirty="0">
                <a:ea typeface="黑体" panose="02010609060101010101" pitchFamily="49" charset="-122"/>
              </a:rPr>
              <a:t>Search Builder</a:t>
            </a:r>
            <a:r>
              <a:rPr lang="zh-CN" altLang="en-US" sz="3200" b="1" dirty="0">
                <a:ea typeface="黑体" panose="02010609060101010101" pitchFamily="49" charset="-122"/>
              </a:rPr>
              <a:t>，使用检索专项工具</a:t>
            </a:r>
            <a:endParaRPr lang="zh-CN" altLang="en-US" sz="3200" dirty="0"/>
          </a:p>
        </p:txBody>
      </p:sp>
      <p:sp>
        <p:nvSpPr>
          <p:cNvPr id="5" name="椭圆 4"/>
          <p:cNvSpPr/>
          <p:nvPr/>
        </p:nvSpPr>
        <p:spPr>
          <a:xfrm>
            <a:off x="5069191" y="1113112"/>
            <a:ext cx="1310204" cy="6175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B574182-E3C9-4100-A50C-93F6E8146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639" y="2875800"/>
            <a:ext cx="6773023" cy="36601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80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B9CAD10-3A32-4DA1-81CA-B5ABB97AD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63" y="1983441"/>
            <a:ext cx="8804874" cy="36649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</a:t>
            </a:r>
            <a:r>
              <a:rPr lang="zh-CN" altLang="en-US" b="1" dirty="0">
                <a:ea typeface="黑体" panose="02010609060101010101" pitchFamily="49" charset="-122"/>
              </a:rPr>
              <a:t>平台检索界面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11064"/>
            <a:ext cx="8105775" cy="4495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altLang="zh-CN" sz="2800" dirty="0">
                <a:solidFill>
                  <a:schemeClr val="tx1"/>
                </a:solidFill>
                <a:ea typeface="黑体" panose="02010609060101010101" pitchFamily="49" charset="-122"/>
              </a:rPr>
              <a:t>Ovid</a:t>
            </a:r>
            <a:r>
              <a:rPr lang="zh-CN" altLang="en-US" sz="2800" dirty="0">
                <a:solidFill>
                  <a:schemeClr val="tx1"/>
                </a:solidFill>
                <a:ea typeface="黑体" panose="02010609060101010101" pitchFamily="49" charset="-122"/>
              </a:rPr>
              <a:t>平台检索界面将多种检索方式、限制条件、检索历史、以及管理工具等整合在一个界面。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5321978"/>
            <a:ext cx="5502116" cy="30355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419367" y="5648414"/>
            <a:ext cx="65372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运用底部的语种标识，自主切换平台显示语言。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2653323" y="2707534"/>
            <a:ext cx="2139750" cy="1010013"/>
          </a:xfrm>
          <a:prstGeom prst="wedgeRectCallout">
            <a:avLst>
              <a:gd name="adj1" fmla="val -73851"/>
              <a:gd name="adj2" fmla="val 85370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点击“变更”，更改所选数据库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809906" y="4175342"/>
            <a:ext cx="3411730" cy="30355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38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根据研究课题特点，选择合适的检索模式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2952"/>
            <a:ext cx="8105775" cy="4495800"/>
          </a:xfrm>
        </p:spPr>
        <p:txBody>
          <a:bodyPr/>
          <a:lstStyle/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基本检索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可用于初步查找某个科研课题或问题，最快速获取最新的文献信息；</a:t>
            </a: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利用</a:t>
            </a:r>
            <a:r>
              <a:rPr lang="zh-CN" altLang="en-US" dirty="0">
                <a:latin typeface="+mj-lt"/>
                <a:ea typeface="黑体" panose="02010609060101010101" pitchFamily="49" charset="-122"/>
              </a:rPr>
              <a:t>高级检索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进行更加全面和精准的查找所有符合条件的结果；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检索工具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主要应用于数据库的主题词表；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多字段检索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组合多个字段检索和主题检索；</a:t>
            </a: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常用字段检索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通过常用引文字段定位某篇或某几篇文献</a:t>
            </a: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字段检索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浏览或检索单个、多个或所有字段，</a:t>
            </a:r>
            <a:r>
              <a:rPr lang="zh-CN" altLang="en-US" dirty="0">
                <a:solidFill>
                  <a:schemeClr val="tx1"/>
                </a:solidFill>
                <a:ea typeface="黑体" panose="02010609060101010101" pitchFamily="49" charset="-122"/>
              </a:rPr>
              <a:t>更加精准的限定检索</a:t>
            </a:r>
            <a:r>
              <a:rPr lang="zh-CN" altLang="en-US">
                <a:solidFill>
                  <a:schemeClr val="tx1"/>
                </a:solidFill>
                <a:ea typeface="黑体" panose="02010609060101010101" pitchFamily="49" charset="-122"/>
              </a:rPr>
              <a:t>部位 </a:t>
            </a:r>
            <a:endParaRPr lang="zh-CN" altLang="en-US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endParaRPr lang="zh-CN" altLang="en-US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6728" y="4913735"/>
            <a:ext cx="8651612" cy="954107"/>
          </a:xfrm>
          <a:prstGeom prst="rect">
            <a:avLst/>
          </a:prstGeom>
          <a:solidFill>
            <a:srgbClr val="0768A9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bg1"/>
                </a:solidFill>
                <a:ea typeface="黑体" panose="02010609060101010101" pitchFamily="49" charset="-122"/>
              </a:rPr>
              <a:t>以查找</a:t>
            </a:r>
            <a:r>
              <a:rPr lang="en-US" altLang="zh-CN" sz="2800" b="1" dirty="0">
                <a:solidFill>
                  <a:schemeClr val="bg1"/>
                </a:solidFill>
                <a:ea typeface="黑体" panose="02010609060101010101" pitchFamily="49" charset="-122"/>
              </a:rPr>
              <a:t>2010</a:t>
            </a:r>
            <a:r>
              <a:rPr lang="zh-CN" altLang="en-US" sz="2800" b="1" dirty="0">
                <a:solidFill>
                  <a:schemeClr val="bg1"/>
                </a:solidFill>
                <a:ea typeface="黑体" panose="02010609060101010101" pitchFamily="49" charset="-122"/>
              </a:rPr>
              <a:t>至</a:t>
            </a:r>
            <a:r>
              <a:rPr lang="en-US" altLang="zh-CN" sz="2800" b="1" dirty="0">
                <a:solidFill>
                  <a:schemeClr val="bg1"/>
                </a:solidFill>
                <a:ea typeface="黑体" panose="02010609060101010101" pitchFamily="49" charset="-122"/>
              </a:rPr>
              <a:t>2013</a:t>
            </a:r>
            <a:r>
              <a:rPr lang="zh-CN" altLang="en-US" sz="2800" b="1" dirty="0">
                <a:solidFill>
                  <a:schemeClr val="bg1"/>
                </a:solidFill>
                <a:ea typeface="黑体" panose="02010609060101010101" pitchFamily="49" charset="-122"/>
              </a:rPr>
              <a:t>年出版的有关</a:t>
            </a:r>
            <a:r>
              <a:rPr lang="en-US" altLang="zh-CN" sz="2800" b="1" dirty="0">
                <a:solidFill>
                  <a:schemeClr val="bg1"/>
                </a:solidFill>
                <a:ea typeface="黑体" panose="02010609060101010101" pitchFamily="49" charset="-122"/>
              </a:rPr>
              <a:t>warfarin treatment for heart failure in men</a:t>
            </a:r>
            <a:r>
              <a:rPr lang="zh-CN" altLang="en-US" sz="2800" b="1" dirty="0">
                <a:solidFill>
                  <a:schemeClr val="bg1"/>
                </a:solidFill>
                <a:ea typeface="黑体" panose="02010609060101010101" pitchFamily="49" charset="-122"/>
              </a:rPr>
              <a:t>的文章为例</a:t>
            </a:r>
            <a:endParaRPr lang="zh-CN" altLang="en-US" sz="3200" b="1" dirty="0">
              <a:solidFill>
                <a:schemeClr val="bg1"/>
              </a:solidFill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6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09BD410-644B-4677-BFE1-F71E74B14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5" y="1066560"/>
            <a:ext cx="8947150" cy="36969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7960"/>
            <a:ext cx="8642350" cy="933450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基本检索快速获取初步结果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87022" y="3617444"/>
            <a:ext cx="502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b="1" dirty="0"/>
              <a:t>warfarin treatment for heart failure in men</a:t>
            </a:r>
            <a:endParaRPr lang="zh-CN" altLang="en-US" sz="1800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52081" y="3633958"/>
            <a:ext cx="304800" cy="336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121" y="2224389"/>
            <a:ext cx="4267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301622" y="3951499"/>
            <a:ext cx="1160047" cy="1517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6136442" y="3723530"/>
            <a:ext cx="1007660" cy="24673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847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69D8A39-7F90-4A35-BA04-D0B209DA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54" y="1779349"/>
            <a:ext cx="7480092" cy="484143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Left Arrow 9"/>
          <p:cNvSpPr/>
          <p:nvPr/>
        </p:nvSpPr>
        <p:spPr>
          <a:xfrm>
            <a:off x="6483821" y="1010092"/>
            <a:ext cx="1007660" cy="24673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831954" y="1844658"/>
            <a:ext cx="1705949" cy="47108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601536" y="2536143"/>
            <a:ext cx="1622949" cy="401932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893078" y="3398574"/>
            <a:ext cx="2504185" cy="646331"/>
          </a:xfrm>
          <a:prstGeom prst="rect">
            <a:avLst/>
          </a:prstGeom>
          <a:solidFill>
            <a:srgbClr val="0768A9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ea typeface="黑体" panose="02010609060101010101" pitchFamily="49" charset="-122"/>
              </a:rPr>
              <a:t>基本检索同时提供开放获取文章的检索结果</a:t>
            </a:r>
            <a:endParaRPr lang="zh-CN" altLang="en-US" sz="1800" b="1" dirty="0">
              <a:solidFill>
                <a:schemeClr val="bg1"/>
              </a:solidFill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基本检索结果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A8F6597-2C15-4D95-A936-492F8B41A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18" y="933450"/>
            <a:ext cx="8839200" cy="7143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37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6FFE9B-6CD7-47C4-B457-8A5E60C41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018870"/>
            <a:ext cx="8804874" cy="36649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高级检索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关键词检索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8613" y="4747656"/>
            <a:ext cx="848677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要求输入单词或词组；</a:t>
            </a:r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对输入检索词进行精确匹配，不进行同义词或单复数等相关词汇的自动匹配；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利用截词符：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$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或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* 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替代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0-n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个字符；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#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替代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1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个字符；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?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替代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0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或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1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个字符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4404" y="3478723"/>
            <a:ext cx="1300873" cy="47226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72831" y="3633001"/>
            <a:ext cx="21699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b="1" dirty="0"/>
              <a:t>Heart failure*</a:t>
            </a:r>
            <a:endParaRPr lang="zh-CN" altLang="en-US" sz="1800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" name="Left Arrow 9"/>
          <p:cNvSpPr/>
          <p:nvPr/>
        </p:nvSpPr>
        <p:spPr>
          <a:xfrm>
            <a:off x="6939406" y="3704257"/>
            <a:ext cx="1007660" cy="24673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700764" y="3389246"/>
            <a:ext cx="2292824" cy="35988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302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/>
      <p:bldP spid="9" grpId="0" animBg="1"/>
      <p:bldP spid="10" grpId="0" animBg="1"/>
      <p:bldP spid="10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6FFE9B-6CD7-47C4-B457-8A5E60C41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018870"/>
            <a:ext cx="8804874" cy="36649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zh-CN" altLang="en-US" b="1" dirty="0">
                <a:latin typeface="+mn-lt"/>
                <a:ea typeface="黑体" panose="02010609060101010101" pitchFamily="49" charset="-122"/>
              </a:rPr>
              <a:t>高级检索</a:t>
            </a:r>
            <a:r>
              <a:rPr lang="en-US" altLang="zh-CN" b="1" dirty="0">
                <a:latin typeface="+mn-lt"/>
                <a:ea typeface="黑体" panose="02010609060101010101" pitchFamily="49" charset="-122"/>
              </a:rPr>
              <a:t>—Term Finder </a:t>
            </a:r>
            <a:r>
              <a:rPr lang="hy-AM" altLang="zh-CN" b="1" dirty="0">
                <a:latin typeface="+mn-lt"/>
                <a:ea typeface="黑体" panose="02010609060101010101" pitchFamily="49" charset="-122"/>
              </a:rPr>
              <a:t>֍</a:t>
            </a:r>
            <a:endParaRPr lang="zh-CN" altLang="en-US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8613" y="4822606"/>
            <a:ext cx="848677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新推出的</a:t>
            </a:r>
            <a:r>
              <a:rPr lang="en-AU" altLang="zh-CN" dirty="0">
                <a:solidFill>
                  <a:srgbClr val="0070C0"/>
                </a:solidFill>
              </a:rPr>
              <a:t>TermFinder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帮助用户快速构建复杂检索式；</a:t>
            </a:r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揭示关键词、主题词、同义词、以及概念层级关系；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建议检索用词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097223" y="3674224"/>
            <a:ext cx="1522121" cy="36933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40F457-DEF1-4BCB-BDF0-E299A645D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966" y="2038663"/>
            <a:ext cx="4114776" cy="239419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967A46C-FA7A-48FA-B40F-9C899434C0BF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5881742" y="3235762"/>
            <a:ext cx="1215481" cy="62312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FA3D1AC0-67A4-44CE-BA46-C3294DADEDB4}"/>
              </a:ext>
            </a:extLst>
          </p:cNvPr>
          <p:cNvSpPr txBox="1"/>
          <p:nvPr/>
        </p:nvSpPr>
        <p:spPr>
          <a:xfrm>
            <a:off x="2388857" y="2364594"/>
            <a:ext cx="228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hypnosis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42397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0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en-US" altLang="zh-CN" b="1" dirty="0">
                <a:latin typeface="+mn-lt"/>
                <a:ea typeface="黑体" panose="02010609060101010101" pitchFamily="49" charset="-122"/>
              </a:rPr>
              <a:t>Term Finder 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术语查询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12611" y="1066038"/>
            <a:ext cx="3497436" cy="465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新推出的</a:t>
            </a:r>
            <a:r>
              <a:rPr lang="en-AU" altLang="zh-CN" dirty="0">
                <a:solidFill>
                  <a:srgbClr val="0070C0"/>
                </a:solidFill>
              </a:rPr>
              <a:t>TermFinder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揭示检索词在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Stedman</a:t>
            </a:r>
            <a:r>
              <a:rPr lang="zh-CN" altLang="en-US" dirty="0">
                <a:latin typeface="+mj-lt"/>
                <a:ea typeface="黑体" panose="02010609060101010101" pitchFamily="49" charset="-122"/>
              </a:rPr>
              <a:t>医学词典中的定义；</a:t>
            </a:r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揭示在</a:t>
            </a:r>
            <a:r>
              <a:rPr lang="en-US" altLang="zh-CN" dirty="0" err="1">
                <a:latin typeface="+mj-lt"/>
                <a:ea typeface="黑体" panose="02010609060101010101" pitchFamily="49" charset="-122"/>
                <a:cs typeface="Arial" pitchFamily="34" charset="0"/>
              </a:rPr>
              <a:t>MeSH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主题词表中匹配的结果；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揭示</a:t>
            </a:r>
            <a:r>
              <a:rPr lang="en-US" altLang="zh-CN" dirty="0" err="1">
                <a:latin typeface="+mj-lt"/>
                <a:ea typeface="黑体" panose="02010609060101010101" pitchFamily="49" charset="-122"/>
                <a:cs typeface="Arial" pitchFamily="34" charset="0"/>
              </a:rPr>
              <a:t>MeSH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主题词表轮排索引的结果（即包含检索词的</a:t>
            </a:r>
            <a:r>
              <a:rPr lang="en-US" altLang="zh-CN" dirty="0" err="1">
                <a:latin typeface="+mj-lt"/>
                <a:ea typeface="黑体" panose="02010609060101010101" pitchFamily="49" charset="-122"/>
                <a:cs typeface="Arial" pitchFamily="34" charset="0"/>
              </a:rPr>
              <a:t>MeSH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词汇都有哪些）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揭示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UMLS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中的词汇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066038"/>
            <a:ext cx="4606393" cy="55857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19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en-US" altLang="zh-CN" b="1" dirty="0">
                <a:latin typeface="+mn-lt"/>
                <a:ea typeface="黑体" panose="02010609060101010101" pitchFamily="49" charset="-122"/>
              </a:rPr>
              <a:t>Term Finder——Stedman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医学词典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12610" y="971785"/>
            <a:ext cx="3497436" cy="234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查看词汇在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Stedman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医学词典中的定义；     可以听单词发音；“复制”可将定义文字复制到粘贴板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n-lt"/>
              <a:ea typeface="黑体" panose="02010609060101010101" pitchFamily="49" charset="-122"/>
              <a:cs typeface="Arial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0" y="1066038"/>
            <a:ext cx="4606393" cy="55857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30E279C-40E8-4186-B3B4-483A15455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057" y="2818151"/>
            <a:ext cx="4124543" cy="381418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816" y="2457575"/>
            <a:ext cx="1244184" cy="36057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C4B40C7E-E06C-4F31-913C-2F46D7C23BEA}"/>
              </a:ext>
            </a:extLst>
          </p:cNvPr>
          <p:cNvCxnSpPr>
            <a:endCxn id="2" idx="1"/>
          </p:cNvCxnSpPr>
          <p:nvPr/>
        </p:nvCxnSpPr>
        <p:spPr>
          <a:xfrm>
            <a:off x="3931390" y="2942594"/>
            <a:ext cx="967667" cy="17826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5">
            <a:extLst>
              <a:ext uri="{FF2B5EF4-FFF2-40B4-BE49-F238E27FC236}">
                <a16:creationId xmlns:a16="http://schemas.microsoft.com/office/drawing/2014/main" id="{EA5592D4-3AA3-485D-BAEA-245443619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853" y="1566907"/>
            <a:ext cx="37147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4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en-US" altLang="zh-CN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en-US" altLang="zh-CN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主题词表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27600" y="1110576"/>
            <a:ext cx="3497436" cy="511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查看检索词在</a:t>
            </a:r>
            <a:r>
              <a:rPr lang="en-US" altLang="zh-CN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主题词表中的匹配结果；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查看词汇的四项内容：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en-US" altLang="zh-CN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树状结构 （</a:t>
            </a:r>
            <a:r>
              <a:rPr lang="en-US" altLang="zh-CN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 Tree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）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作为术语使用（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Used For Terms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，即同义词）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范围注释 （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Scope Note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）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副标题（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Subheading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）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n-lt"/>
              <a:ea typeface="黑体" panose="02010609060101010101" pitchFamily="49" charset="-122"/>
              <a:cs typeface="Arial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0" y="1066038"/>
            <a:ext cx="4606393" cy="55857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70" y="2838644"/>
            <a:ext cx="4405130" cy="281485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48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en-US" altLang="zh-CN" sz="2800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主题词表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——</a:t>
            </a:r>
            <a:r>
              <a:rPr lang="en-US" altLang="zh-CN" sz="2800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树状结构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1" y="1066038"/>
            <a:ext cx="4217520" cy="5114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29" y="3822491"/>
            <a:ext cx="1172019" cy="20338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3F6EB93-471D-437A-8FAD-8746FAD0B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611" y="1000028"/>
            <a:ext cx="4205163" cy="51141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1D0C97D-80A6-435D-941C-7BBFBFA76FA7}"/>
              </a:ext>
            </a:extLst>
          </p:cNvPr>
          <p:cNvCxnSpPr>
            <a:stCxn id="7" idx="3"/>
            <a:endCxn id="2" idx="1"/>
          </p:cNvCxnSpPr>
          <p:nvPr/>
        </p:nvCxnSpPr>
        <p:spPr>
          <a:xfrm flipV="1">
            <a:off x="1603948" y="3557107"/>
            <a:ext cx="3155663" cy="36707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>
            <a:extLst>
              <a:ext uri="{FF2B5EF4-FFF2-40B4-BE49-F238E27FC236}">
                <a16:creationId xmlns:a16="http://schemas.microsoft.com/office/drawing/2014/main" id="{33DA693A-30CD-43FF-99D9-9B75CAD50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506" y="2097663"/>
            <a:ext cx="3762819" cy="27078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515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3CC2387-C029-42EF-9277-A8F01DA1B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013" y="1066038"/>
            <a:ext cx="4385116" cy="378117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-134911" y="21608"/>
            <a:ext cx="9443803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en-US" altLang="zh-CN" sz="2800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主题词表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——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作为术语使用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同义词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)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71" y="1066038"/>
            <a:ext cx="4217520" cy="5114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1280" y="3811069"/>
            <a:ext cx="1172019" cy="20338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1D0C97D-80A6-435D-941C-7BBFBFA76FA7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2593299" y="2956627"/>
            <a:ext cx="1998714" cy="8544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>
            <a:extLst>
              <a:ext uri="{FF2B5EF4-FFF2-40B4-BE49-F238E27FC236}">
                <a16:creationId xmlns:a16="http://schemas.microsoft.com/office/drawing/2014/main" id="{59C606B5-F7D1-4443-BEBD-D5B027C02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611" y="5082970"/>
            <a:ext cx="3497436" cy="49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可直接勾选同义词，进行检索。</a:t>
            </a:r>
            <a:endParaRPr lang="zh-CN" altLang="en-US" dirty="0">
              <a:latin typeface="+mn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9FE7E918-7FC3-459B-8B67-6676335EC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161" y="2292535"/>
            <a:ext cx="3762819" cy="27078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35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9DCE26B-4A9D-4C8B-B139-12CB200D8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66037"/>
            <a:ext cx="4281820" cy="51141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-134911" y="21608"/>
            <a:ext cx="9443803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en-US" altLang="zh-CN" sz="2800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主题词表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——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范围注释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71" y="1066038"/>
            <a:ext cx="4217520" cy="5114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397" y="3820355"/>
            <a:ext cx="884419" cy="24198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1D0C97D-80A6-435D-941C-7BBFBFA76FA7}"/>
              </a:ext>
            </a:extLst>
          </p:cNvPr>
          <p:cNvCxnSpPr>
            <a:cxnSpLocks/>
          </p:cNvCxnSpPr>
          <p:nvPr/>
        </p:nvCxnSpPr>
        <p:spPr>
          <a:xfrm flipV="1">
            <a:off x="3028014" y="2947175"/>
            <a:ext cx="1998714" cy="8544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>
            <a:extLst>
              <a:ext uri="{FF2B5EF4-FFF2-40B4-BE49-F238E27FC236}">
                <a16:creationId xmlns:a16="http://schemas.microsoft.com/office/drawing/2014/main" id="{85FFC1B9-AC09-476C-8EEE-9F1F8CE98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506" y="2097663"/>
            <a:ext cx="3762819" cy="27078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924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E9D3B46-9905-46BF-84F5-F2F0D6DA1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483" y="1066038"/>
            <a:ext cx="4434173" cy="53140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-134911" y="21608"/>
            <a:ext cx="9443803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en-US" altLang="zh-CN" sz="2800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主题词表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——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副标题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71" y="1066038"/>
            <a:ext cx="4217520" cy="5114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952" y="3801617"/>
            <a:ext cx="884419" cy="24198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1D0C97D-80A6-435D-941C-7BBFBFA76FA7}"/>
              </a:ext>
            </a:extLst>
          </p:cNvPr>
          <p:cNvCxnSpPr>
            <a:cxnSpLocks/>
          </p:cNvCxnSpPr>
          <p:nvPr/>
        </p:nvCxnSpPr>
        <p:spPr>
          <a:xfrm flipV="1">
            <a:off x="4027371" y="3690637"/>
            <a:ext cx="1489009" cy="25479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>
            <a:extLst>
              <a:ext uri="{FF2B5EF4-FFF2-40B4-BE49-F238E27FC236}">
                <a16:creationId xmlns:a16="http://schemas.microsoft.com/office/drawing/2014/main" id="{85FFC1B9-AC09-476C-8EEE-9F1F8CE98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855" y="2242946"/>
            <a:ext cx="3762819" cy="27078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6745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1276F92-9F41-4C1B-93B5-D9D7825ED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251" y="1066038"/>
            <a:ext cx="4395878" cy="43001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79953" y="8181"/>
            <a:ext cx="9443803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en-US" altLang="zh-CN" sz="2800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轮排索引结果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71" y="1066038"/>
            <a:ext cx="4217520" cy="5114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72" y="5375584"/>
            <a:ext cx="3657599" cy="25479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1D0C97D-80A6-435D-941C-7BBFBFA76FA7}"/>
              </a:ext>
            </a:extLst>
          </p:cNvPr>
          <p:cNvCxnSpPr>
            <a:cxnSpLocks/>
          </p:cNvCxnSpPr>
          <p:nvPr/>
        </p:nvCxnSpPr>
        <p:spPr>
          <a:xfrm flipV="1">
            <a:off x="2993812" y="3957403"/>
            <a:ext cx="1568938" cy="13559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>
            <a:extLst>
              <a:ext uri="{FF2B5EF4-FFF2-40B4-BE49-F238E27FC236}">
                <a16:creationId xmlns:a16="http://schemas.microsoft.com/office/drawing/2014/main" id="{1E323888-341F-47AE-8EBC-9640688F8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1854" y="5415622"/>
            <a:ext cx="3497436" cy="956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dirty="0">
                <a:latin typeface="+mn-lt"/>
                <a:ea typeface="黑体" panose="02010609060101010101" pitchFamily="49" charset="-122"/>
              </a:rPr>
              <a:t>词表中包含检索词的词汇都有哪些</a:t>
            </a:r>
            <a:endParaRPr lang="zh-CN" altLang="en-US" dirty="0">
              <a:latin typeface="+mn-lt"/>
              <a:ea typeface="黑体" panose="02010609060101010101" pitchFamily="49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56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79953" y="8181"/>
            <a:ext cx="9443803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来自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UMLS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的相关术语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50FD89-5BB3-4A43-B53A-C6FEA5416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1" y="1066038"/>
            <a:ext cx="4217520" cy="5114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92" y="5925403"/>
            <a:ext cx="3657599" cy="25479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1D0C97D-80A6-435D-941C-7BBFBFA76FA7}"/>
              </a:ext>
            </a:extLst>
          </p:cNvPr>
          <p:cNvCxnSpPr>
            <a:cxnSpLocks/>
          </p:cNvCxnSpPr>
          <p:nvPr/>
        </p:nvCxnSpPr>
        <p:spPr>
          <a:xfrm flipV="1">
            <a:off x="3043003" y="4274398"/>
            <a:ext cx="1528997" cy="165100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82D609B1-3FB5-4AA9-B0F1-F145F31C9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610" y="1516208"/>
            <a:ext cx="4348519" cy="41141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283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79953" y="8181"/>
            <a:ext cx="9443803" cy="933450"/>
          </a:xfrm>
        </p:spPr>
        <p:txBody>
          <a:bodyPr/>
          <a:lstStyle/>
          <a:p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选好要检索的词汇，直接添加进行检索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054FA9-A35B-4DEE-8D2F-FB7A3728A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20" y="1100137"/>
            <a:ext cx="4752975" cy="46577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A65DF136-6B22-40BA-B4CE-64FE51FB4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93" y="3174206"/>
            <a:ext cx="424706" cy="232718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639409-7994-488A-A398-BB48FFB2D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2826" y="2762478"/>
            <a:ext cx="1364105" cy="53535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E1494B-E4E2-4B76-8E8F-FA457BCDD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103" y="1100137"/>
            <a:ext cx="1809750" cy="16478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3E7A8076-6C09-4DC8-9448-DCF445A4A244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4051365" y="1924050"/>
            <a:ext cx="1174738" cy="8384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CA91142A-3484-4F7D-A3C9-C8EC14C97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5855" y="3680123"/>
            <a:ext cx="4886325" cy="8477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C147425-4C0E-40D4-9D2F-276F986E211A}"/>
              </a:ext>
            </a:extLst>
          </p:cNvPr>
          <p:cNvCxnSpPr>
            <a:cxnSpLocks/>
          </p:cNvCxnSpPr>
          <p:nvPr/>
        </p:nvCxnSpPr>
        <p:spPr>
          <a:xfrm>
            <a:off x="6130978" y="2884843"/>
            <a:ext cx="0" cy="67391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">
            <a:extLst>
              <a:ext uri="{FF2B5EF4-FFF2-40B4-BE49-F238E27FC236}">
                <a16:creationId xmlns:a16="http://schemas.microsoft.com/office/drawing/2014/main" id="{D654AB34-509C-4CE3-A04A-A4A0A8D00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68" y="4910135"/>
            <a:ext cx="4007667" cy="956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可多选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  <a:cs typeface="Arial" pitchFamily="34" charset="0"/>
              </a:rPr>
              <a:t>可多次添加，构成一个复杂检索式</a:t>
            </a:r>
          </a:p>
        </p:txBody>
      </p:sp>
    </p:spTree>
    <p:extLst>
      <p:ext uri="{BB962C8B-B14F-4D97-AF65-F5344CB8AC3E}">
        <p14:creationId xmlns:p14="http://schemas.microsoft.com/office/powerpoint/2010/main" val="96924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1385576-8A57-4125-9F4C-3CCAC590B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1" y="997844"/>
            <a:ext cx="4202526" cy="45784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en-US" altLang="zh-CN" b="1" dirty="0">
                <a:latin typeface="+mn-lt"/>
                <a:ea typeface="黑体" panose="02010609060101010101" pitchFamily="49" charset="-122"/>
              </a:rPr>
              <a:t>Term Finder——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选择</a:t>
            </a:r>
            <a:r>
              <a:rPr lang="en-US" altLang="zh-CN" b="1" dirty="0" err="1">
                <a:latin typeface="+mn-lt"/>
                <a:ea typeface="黑体" panose="02010609060101010101" pitchFamily="49" charset="-122"/>
              </a:rPr>
              <a:t>MeSH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主题词检索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44625" y="3913275"/>
            <a:ext cx="417537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扩展检索：检索主题词和下属狭义主题词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dirty="0">
                <a:latin typeface="+mn-lt"/>
                <a:ea typeface="黑体" panose="02010609060101010101" pitchFamily="49" charset="-122"/>
              </a:rPr>
              <a:t>精准检索：仅检索所勾选的主题词</a:t>
            </a: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n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6413A35-E541-401A-846E-CD71315F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964" y="4017364"/>
            <a:ext cx="195633" cy="134911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D33F004-7AE1-400E-87C6-243F071FC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7331" y="3667654"/>
            <a:ext cx="1364105" cy="53535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6DCAFDD-A8CF-4E70-BC45-3BE44E17B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204" y="1157893"/>
            <a:ext cx="1724025" cy="24669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7B6F189D-C6AD-4A5C-9853-68100A8F97DA}"/>
              </a:ext>
            </a:extLst>
          </p:cNvPr>
          <p:cNvCxnSpPr>
            <a:endCxn id="9" idx="1"/>
          </p:cNvCxnSpPr>
          <p:nvPr/>
        </p:nvCxnSpPr>
        <p:spPr>
          <a:xfrm flipV="1">
            <a:off x="4131436" y="2391381"/>
            <a:ext cx="1305768" cy="123348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D2B0D313-B86D-44FB-8D37-5D4CFAE96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436" y="5172252"/>
            <a:ext cx="4933950" cy="8286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AE35064C-7201-4849-8742-49A84255D4D0}"/>
              </a:ext>
            </a:extLst>
          </p:cNvPr>
          <p:cNvCxnSpPr>
            <a:cxnSpLocks/>
          </p:cNvCxnSpPr>
          <p:nvPr/>
        </p:nvCxnSpPr>
        <p:spPr>
          <a:xfrm>
            <a:off x="5996066" y="3667654"/>
            <a:ext cx="0" cy="150459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86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6FFE9B-6CD7-47C4-B457-8A5E60C41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018870"/>
            <a:ext cx="8804874" cy="36649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高级检索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主题词自动匹配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8613" y="4747656"/>
            <a:ext cx="848677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要求输入单词或词组；</a:t>
            </a:r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对输入检索词进行精确匹配，不进行同义词或单复数等相关词汇的自动匹配；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利用截词符：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$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或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* 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替代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0-n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个字符；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#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替代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1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个字符；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?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替代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0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或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1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个字符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72831" y="3633001"/>
            <a:ext cx="21699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b="1" dirty="0"/>
              <a:t>Heart failure*</a:t>
            </a:r>
            <a:endParaRPr lang="zh-CN" altLang="en-US" sz="1800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962450" y="3964721"/>
            <a:ext cx="1396407" cy="23613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Left Arrow 9"/>
          <p:cNvSpPr/>
          <p:nvPr/>
        </p:nvSpPr>
        <p:spPr>
          <a:xfrm>
            <a:off x="6939406" y="3704257"/>
            <a:ext cx="1007660" cy="24673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7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85" y="920377"/>
            <a:ext cx="7877028" cy="537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主题词组合检索</a:t>
            </a:r>
          </a:p>
        </p:txBody>
      </p:sp>
      <p:sp>
        <p:nvSpPr>
          <p:cNvPr id="9" name="椭圆 8"/>
          <p:cNvSpPr/>
          <p:nvPr/>
        </p:nvSpPr>
        <p:spPr>
          <a:xfrm>
            <a:off x="734788" y="2729554"/>
            <a:ext cx="428048" cy="6318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30785" y="2200038"/>
            <a:ext cx="1008503" cy="447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Left Arrow 9"/>
          <p:cNvSpPr/>
          <p:nvPr/>
        </p:nvSpPr>
        <p:spPr>
          <a:xfrm>
            <a:off x="2321257" y="2213937"/>
            <a:ext cx="1007660" cy="24673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186149" y="2536554"/>
            <a:ext cx="1978928" cy="30445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681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8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41" y="954193"/>
            <a:ext cx="6605314" cy="529107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196850" y="21608"/>
            <a:ext cx="8642350" cy="933450"/>
          </a:xfrm>
        </p:spPr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选择副主题词</a:t>
            </a:r>
          </a:p>
        </p:txBody>
      </p:sp>
      <p:sp>
        <p:nvSpPr>
          <p:cNvPr id="7" name="椭圆 6"/>
          <p:cNvSpPr/>
          <p:nvPr/>
        </p:nvSpPr>
        <p:spPr>
          <a:xfrm>
            <a:off x="1161541" y="2569868"/>
            <a:ext cx="428048" cy="6318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168684" y="1136208"/>
            <a:ext cx="841810" cy="4043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Left Arrow 9"/>
          <p:cNvSpPr/>
          <p:nvPr/>
        </p:nvSpPr>
        <p:spPr>
          <a:xfrm>
            <a:off x="3029790" y="1249987"/>
            <a:ext cx="477672" cy="176759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8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9404F06-F6DA-4ED7-862F-6629F0D47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3" y="971905"/>
            <a:ext cx="8808774" cy="40185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组合检索</a:t>
            </a:r>
          </a:p>
        </p:txBody>
      </p:sp>
      <p:sp>
        <p:nvSpPr>
          <p:cNvPr id="7" name="椭圆 6"/>
          <p:cNvSpPr/>
          <p:nvPr/>
        </p:nvSpPr>
        <p:spPr>
          <a:xfrm>
            <a:off x="59960" y="1336570"/>
            <a:ext cx="428048" cy="8032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586454" y="2264068"/>
            <a:ext cx="825885" cy="4248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819701" y="4381513"/>
            <a:ext cx="3584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ea typeface="MS PGothic" pitchFamily="34" charset="-128"/>
                <a:cs typeface="Arial" pitchFamily="34" charset="0"/>
              </a:rPr>
              <a:t>warfarin </a:t>
            </a:r>
            <a:r>
              <a:rPr lang="en-US" altLang="zh-CN" sz="2400" dirty="0">
                <a:solidFill>
                  <a:srgbClr val="FF0000"/>
                </a:solidFill>
                <a:ea typeface="MS PGothic" pitchFamily="34" charset="-128"/>
                <a:cs typeface="Arial" pitchFamily="34" charset="0"/>
              </a:rPr>
              <a:t>OR</a:t>
            </a:r>
            <a:r>
              <a:rPr lang="en-US" altLang="zh-CN" sz="2400" dirty="0">
                <a:ea typeface="MS PGothic" pitchFamily="34" charset="-128"/>
                <a:cs typeface="Arial" pitchFamily="34" charset="0"/>
              </a:rPr>
              <a:t> dabigatran</a:t>
            </a:r>
            <a:endParaRPr lang="zh-CN" altLang="en-US" sz="2400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99397" y="4383785"/>
            <a:ext cx="14671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dirty="0">
                <a:ea typeface="MS PGothic" pitchFamily="34" charset="-128"/>
                <a:cs typeface="Arial" pitchFamily="34" charset="0"/>
              </a:rPr>
              <a:t>2 </a:t>
            </a:r>
            <a:r>
              <a:rPr lang="en-US" altLang="zh-CN" sz="2400" dirty="0">
                <a:solidFill>
                  <a:srgbClr val="FF0000"/>
                </a:solidFill>
                <a:ea typeface="MS PGothic" pitchFamily="34" charset="-128"/>
                <a:cs typeface="Arial" pitchFamily="34" charset="0"/>
              </a:rPr>
              <a:t>OR</a:t>
            </a:r>
            <a:r>
              <a:rPr lang="en-US" altLang="zh-CN" sz="2400" dirty="0">
                <a:ea typeface="MS PGothic" pitchFamily="34" charset="-128"/>
                <a:cs typeface="Arial" pitchFamily="34" charset="0"/>
              </a:rPr>
              <a:t> 3</a:t>
            </a:r>
            <a:endParaRPr lang="zh-CN" altLang="en-US" sz="2400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95286" y="5272321"/>
            <a:ext cx="8302625" cy="99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</a:rPr>
              <a:t>运用截词符等技巧，在高级检索构建复杂的检索式：</a:t>
            </a:r>
            <a:endParaRPr lang="en-US" altLang="zh-CN" dirty="0">
              <a:latin typeface="+mj-lt"/>
              <a:ea typeface="黑体" panose="02010609060101010101" pitchFamily="49" charset="-122"/>
            </a:endParaRPr>
          </a:p>
          <a:p>
            <a:pPr marL="0" indent="0" eaLnBrk="1" hangingPunct="1">
              <a:lnSpc>
                <a:spcPct val="90000"/>
              </a:lnSpc>
              <a:buSzPct val="80000"/>
              <a:buNone/>
            </a:pPr>
            <a:r>
              <a:rPr lang="en-US" altLang="zh-CN" dirty="0">
                <a:latin typeface="+mj-lt"/>
                <a:ea typeface="黑体" panose="02010609060101010101" pitchFamily="49" charset="-122"/>
              </a:rPr>
              <a:t>     heart* OR cardiac OR cardiology OR </a:t>
            </a:r>
            <a:r>
              <a:rPr lang="en-US" altLang="zh-CN" dirty="0" err="1">
                <a:latin typeface="+mj-lt"/>
                <a:ea typeface="黑体" panose="02010609060101010101" pitchFamily="49" charset="-122"/>
              </a:rPr>
              <a:t>cardiological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 OR </a:t>
            </a:r>
            <a:r>
              <a:rPr lang="en-US" altLang="zh-CN" dirty="0" err="1">
                <a:latin typeface="+mj-lt"/>
                <a:ea typeface="黑体" panose="02010609060101010101" pitchFamily="49" charset="-122"/>
              </a:rPr>
              <a:t>cardiopathy</a:t>
            </a:r>
            <a:endParaRPr lang="zh-CN" altLang="en-US" dirty="0">
              <a:latin typeface="+mj-lt"/>
              <a:ea typeface="黑体" panose="02010609060101010101" pitchFamily="49" charset="-122"/>
            </a:endParaRPr>
          </a:p>
          <a:p>
            <a:pPr marL="0" indent="0" eaLnBrk="1" hangingPunct="1">
              <a:lnSpc>
                <a:spcPct val="90000"/>
              </a:lnSpc>
              <a:buSzPct val="80000"/>
              <a:buNone/>
            </a:pPr>
            <a:r>
              <a:rPr lang="en-US" altLang="zh-CN" dirty="0">
                <a:latin typeface="+mj-lt"/>
                <a:ea typeface="黑体" panose="02010609060101010101" pitchFamily="49" charset="-122"/>
              </a:rPr>
              <a:t>     rice ADJ6 straw</a:t>
            </a:r>
          </a:p>
        </p:txBody>
      </p:sp>
    </p:spTree>
    <p:extLst>
      <p:ext uri="{BB962C8B-B14F-4D97-AF65-F5344CB8AC3E}">
        <p14:creationId xmlns:p14="http://schemas.microsoft.com/office/powerpoint/2010/main" val="248893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9" grpId="1"/>
      <p:bldP spid="10" grpId="0"/>
      <p:bldP spid="10" grpId="1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高级检索步骤化检索，更全面准确查找文献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2824"/>
            <a:ext cx="8105775" cy="4495800"/>
          </a:xfrm>
        </p:spPr>
        <p:txBody>
          <a:bodyPr/>
          <a:lstStyle/>
          <a:p>
            <a:pPr marL="0" indent="0" eaLnBrk="0" hangingPunct="0">
              <a:buClr>
                <a:srgbClr val="0768A9"/>
              </a:buClr>
              <a:buSzPct val="80000"/>
              <a:buNone/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检索主题：</a:t>
            </a:r>
            <a:r>
              <a:rPr lang="en-US" altLang="zh-CN" sz="2000" dirty="0">
                <a:latin typeface="+mj-lt"/>
                <a:ea typeface="黑体" panose="02010609060101010101" pitchFamily="49" charset="-122"/>
              </a:rPr>
              <a:t>Warfarin treatment for heart failure in men</a:t>
            </a: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用概念词细化检索主题，例如</a:t>
            </a:r>
            <a:r>
              <a:rPr lang="en-US" altLang="zh-CN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:warfarin, heart failure, treatment, male,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等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检索词是否可以应用主题词；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步骤化检索，如下图所示；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75559C-7371-4BE2-8916-85A326951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0125"/>
            <a:ext cx="9144000" cy="32663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735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14"/>
          <p:cNvGrpSpPr>
            <a:grpSpLocks/>
          </p:cNvGrpSpPr>
          <p:nvPr/>
        </p:nvGrpSpPr>
        <p:grpSpPr bwMode="auto">
          <a:xfrm>
            <a:off x="926288" y="1018449"/>
            <a:ext cx="4941007" cy="4863826"/>
            <a:chOff x="5778834" y="1081826"/>
            <a:chExt cx="5357095" cy="5424184"/>
          </a:xfrm>
        </p:grpSpPr>
        <p:sp>
          <p:nvSpPr>
            <p:cNvPr id="16" name="椭圆 4"/>
            <p:cNvSpPr/>
            <p:nvPr/>
          </p:nvSpPr>
          <p:spPr>
            <a:xfrm rot="197558">
              <a:off x="5778834" y="1081826"/>
              <a:ext cx="5357095" cy="5424184"/>
            </a:xfrm>
            <a:custGeom>
              <a:avLst/>
              <a:gdLst/>
              <a:ahLst/>
              <a:cxnLst/>
              <a:rect l="l" t="t" r="r" b="b"/>
              <a:pathLst>
                <a:path w="6373853" h="6453678">
                  <a:moveTo>
                    <a:pt x="1748789" y="3781"/>
                  </a:moveTo>
                  <a:cubicBezTo>
                    <a:pt x="1773410" y="1281"/>
                    <a:pt x="1798391" y="0"/>
                    <a:pt x="1823671" y="0"/>
                  </a:cubicBezTo>
                  <a:cubicBezTo>
                    <a:pt x="2222376" y="0"/>
                    <a:pt x="2546668" y="318599"/>
                    <a:pt x="2555176" y="715114"/>
                  </a:cubicBezTo>
                  <a:cubicBezTo>
                    <a:pt x="2646063" y="945229"/>
                    <a:pt x="2815509" y="1149545"/>
                    <a:pt x="3050234" y="1286278"/>
                  </a:cubicBezTo>
                  <a:cubicBezTo>
                    <a:pt x="3277270" y="1418531"/>
                    <a:pt x="3529180" y="1466470"/>
                    <a:pt x="3767051" y="1437382"/>
                  </a:cubicBezTo>
                  <a:cubicBezTo>
                    <a:pt x="4043009" y="1173698"/>
                    <a:pt x="4417184" y="1012566"/>
                    <a:pt x="4828995" y="1012566"/>
                  </a:cubicBezTo>
                  <a:cubicBezTo>
                    <a:pt x="5682197" y="1012566"/>
                    <a:pt x="6373853" y="1704222"/>
                    <a:pt x="6373853" y="2557424"/>
                  </a:cubicBezTo>
                  <a:cubicBezTo>
                    <a:pt x="6373853" y="3315640"/>
                    <a:pt x="5827627" y="3946278"/>
                    <a:pt x="5106977" y="4075988"/>
                  </a:cubicBezTo>
                  <a:cubicBezTo>
                    <a:pt x="4860269" y="4198053"/>
                    <a:pt x="4655938" y="4415360"/>
                    <a:pt x="4548276" y="4699239"/>
                  </a:cubicBezTo>
                  <a:cubicBezTo>
                    <a:pt x="4488061" y="4858013"/>
                    <a:pt x="4464290" y="5021251"/>
                    <a:pt x="4473846" y="5178965"/>
                  </a:cubicBezTo>
                  <a:cubicBezTo>
                    <a:pt x="4624448" y="5311033"/>
                    <a:pt x="4718008" y="5505241"/>
                    <a:pt x="4718008" y="5721301"/>
                  </a:cubicBezTo>
                  <a:cubicBezTo>
                    <a:pt x="4718008" y="6125782"/>
                    <a:pt x="4390112" y="6453678"/>
                    <a:pt x="3985631" y="6453678"/>
                  </a:cubicBezTo>
                  <a:cubicBezTo>
                    <a:pt x="3581150" y="6453678"/>
                    <a:pt x="3253254" y="6125782"/>
                    <a:pt x="3253254" y="5721301"/>
                  </a:cubicBezTo>
                  <a:cubicBezTo>
                    <a:pt x="3253254" y="5342100"/>
                    <a:pt x="3541444" y="5030211"/>
                    <a:pt x="3910750" y="4992705"/>
                  </a:cubicBezTo>
                  <a:lnTo>
                    <a:pt x="3970068" y="4989710"/>
                  </a:lnTo>
                  <a:cubicBezTo>
                    <a:pt x="4089426" y="4874941"/>
                    <a:pt x="4186035" y="4731148"/>
                    <a:pt x="4249282" y="4564379"/>
                  </a:cubicBezTo>
                  <a:cubicBezTo>
                    <a:pt x="4318623" y="4381544"/>
                    <a:pt x="4339635" y="4192787"/>
                    <a:pt x="4317136" y="4013436"/>
                  </a:cubicBezTo>
                  <a:cubicBezTo>
                    <a:pt x="4256166" y="3992601"/>
                    <a:pt x="4197322" y="3967056"/>
                    <a:pt x="4140584" y="3937908"/>
                  </a:cubicBezTo>
                  <a:cubicBezTo>
                    <a:pt x="3785942" y="3880704"/>
                    <a:pt x="3361104" y="3968836"/>
                    <a:pt x="2972750" y="4207511"/>
                  </a:cubicBezTo>
                  <a:cubicBezTo>
                    <a:pt x="2649524" y="4406159"/>
                    <a:pt x="2407922" y="4674458"/>
                    <a:pt x="2273557" y="4956562"/>
                  </a:cubicBezTo>
                  <a:cubicBezTo>
                    <a:pt x="2243728" y="5333109"/>
                    <a:pt x="1928537" y="5629160"/>
                    <a:pt x="1544199" y="5629160"/>
                  </a:cubicBezTo>
                  <a:cubicBezTo>
                    <a:pt x="1139718" y="5629161"/>
                    <a:pt x="811822" y="5301265"/>
                    <a:pt x="811822" y="4896783"/>
                  </a:cubicBezTo>
                  <a:cubicBezTo>
                    <a:pt x="811822" y="4517582"/>
                    <a:pt x="1100012" y="4205693"/>
                    <a:pt x="1469317" y="4168187"/>
                  </a:cubicBezTo>
                  <a:cubicBezTo>
                    <a:pt x="1493938" y="4165687"/>
                    <a:pt x="1518919" y="4164406"/>
                    <a:pt x="1544199" y="4164406"/>
                  </a:cubicBezTo>
                  <a:cubicBezTo>
                    <a:pt x="1614188" y="4164406"/>
                    <a:pt x="1681885" y="4174224"/>
                    <a:pt x="1745054" y="4195817"/>
                  </a:cubicBezTo>
                  <a:cubicBezTo>
                    <a:pt x="2080595" y="4225945"/>
                    <a:pt x="2467608" y="4133688"/>
                    <a:pt x="2823912" y="3914711"/>
                  </a:cubicBezTo>
                  <a:cubicBezTo>
                    <a:pt x="3105509" y="3741648"/>
                    <a:pt x="3325152" y="3515718"/>
                    <a:pt x="3465145" y="3273270"/>
                  </a:cubicBezTo>
                  <a:cubicBezTo>
                    <a:pt x="3451578" y="3254462"/>
                    <a:pt x="3441393" y="3233849"/>
                    <a:pt x="3431663" y="3212981"/>
                  </a:cubicBezTo>
                  <a:cubicBezTo>
                    <a:pt x="3160269" y="2960984"/>
                    <a:pt x="2737001" y="2800878"/>
                    <a:pt x="2261862" y="2800878"/>
                  </a:cubicBezTo>
                  <a:cubicBezTo>
                    <a:pt x="1915427" y="2800878"/>
                    <a:pt x="1596569" y="2885993"/>
                    <a:pt x="1343736" y="3029603"/>
                  </a:cubicBezTo>
                  <a:cubicBezTo>
                    <a:pt x="1213416" y="3228799"/>
                    <a:pt x="988216" y="3359981"/>
                    <a:pt x="732377" y="3359981"/>
                  </a:cubicBezTo>
                  <a:cubicBezTo>
                    <a:pt x="327896" y="3359981"/>
                    <a:pt x="0" y="3032085"/>
                    <a:pt x="0" y="2627604"/>
                  </a:cubicBezTo>
                  <a:cubicBezTo>
                    <a:pt x="0" y="2248403"/>
                    <a:pt x="288190" y="1936513"/>
                    <a:pt x="657496" y="1899008"/>
                  </a:cubicBezTo>
                  <a:cubicBezTo>
                    <a:pt x="682116" y="1896508"/>
                    <a:pt x="707097" y="1895227"/>
                    <a:pt x="732377" y="1895227"/>
                  </a:cubicBezTo>
                  <a:cubicBezTo>
                    <a:pt x="990216" y="1895227"/>
                    <a:pt x="1216935" y="2028468"/>
                    <a:pt x="1346404" y="2230521"/>
                  </a:cubicBezTo>
                  <a:cubicBezTo>
                    <a:pt x="1602758" y="2382858"/>
                    <a:pt x="1930881" y="2473491"/>
                    <a:pt x="2288367" y="2473491"/>
                  </a:cubicBezTo>
                  <a:cubicBezTo>
                    <a:pt x="2697774" y="2473492"/>
                    <a:pt x="3068669" y="2354621"/>
                    <a:pt x="3337053" y="2160075"/>
                  </a:cubicBezTo>
                  <a:cubicBezTo>
                    <a:pt x="3340926" y="2141545"/>
                    <a:pt x="3346143" y="2123420"/>
                    <a:pt x="3351687" y="2105436"/>
                  </a:cubicBezTo>
                  <a:cubicBezTo>
                    <a:pt x="3259746" y="1885205"/>
                    <a:pt x="3094211" y="1690778"/>
                    <a:pt x="2868101" y="1559064"/>
                  </a:cubicBezTo>
                  <a:cubicBezTo>
                    <a:pt x="2612420" y="1410124"/>
                    <a:pt x="2325191" y="1368116"/>
                    <a:pt x="2062135" y="1421669"/>
                  </a:cubicBezTo>
                  <a:cubicBezTo>
                    <a:pt x="2020112" y="1439592"/>
                    <a:pt x="1975220" y="1450584"/>
                    <a:pt x="1928800" y="1456357"/>
                  </a:cubicBezTo>
                  <a:cubicBezTo>
                    <a:pt x="1920816" y="1457887"/>
                    <a:pt x="1913196" y="1460508"/>
                    <a:pt x="1905608" y="1463212"/>
                  </a:cubicBezTo>
                  <a:lnTo>
                    <a:pt x="1907728" y="1459572"/>
                  </a:lnTo>
                  <a:cubicBezTo>
                    <a:pt x="1880177" y="1463133"/>
                    <a:pt x="1852113" y="1464754"/>
                    <a:pt x="1823671" y="1464754"/>
                  </a:cubicBezTo>
                  <a:cubicBezTo>
                    <a:pt x="1419190" y="1464754"/>
                    <a:pt x="1091294" y="1136858"/>
                    <a:pt x="1091294" y="732377"/>
                  </a:cubicBezTo>
                  <a:cubicBezTo>
                    <a:pt x="1091294" y="353176"/>
                    <a:pt x="1379484" y="41286"/>
                    <a:pt x="1748789" y="37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innerShdw blurRad="381000">
                <a:schemeClr val="bg1">
                  <a:lumMod val="65000"/>
                </a:schemeClr>
              </a:inn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160" name="组合 89"/>
            <p:cNvGrpSpPr>
              <a:grpSpLocks/>
            </p:cNvGrpSpPr>
            <p:nvPr/>
          </p:nvGrpSpPr>
          <p:grpSpPr bwMode="auto">
            <a:xfrm>
              <a:off x="8812786" y="2196009"/>
              <a:ext cx="2192124" cy="2192123"/>
              <a:chOff x="2848131" y="1860029"/>
              <a:chExt cx="3807502" cy="3807502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2847659" y="1860435"/>
                <a:ext cx="3808524" cy="3808535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2937271" y="1950048"/>
                <a:ext cx="3629299" cy="3629310"/>
              </a:xfrm>
              <a:prstGeom prst="ellipse">
                <a:avLst/>
              </a:prstGeom>
              <a:solidFill>
                <a:srgbClr val="C1B7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6161" name="组合 109"/>
            <p:cNvGrpSpPr>
              <a:grpSpLocks/>
            </p:cNvGrpSpPr>
            <p:nvPr/>
          </p:nvGrpSpPr>
          <p:grpSpPr bwMode="auto">
            <a:xfrm>
              <a:off x="6962370" y="1155522"/>
              <a:ext cx="928603" cy="928602"/>
              <a:chOff x="2848131" y="1860029"/>
              <a:chExt cx="3807502" cy="3807502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2846772" y="1861068"/>
                <a:ext cx="3807808" cy="380782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938443" y="1952741"/>
                <a:ext cx="3624470" cy="362448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6162" name="组合 123"/>
            <p:cNvGrpSpPr>
              <a:grpSpLocks/>
            </p:cNvGrpSpPr>
            <p:nvPr/>
          </p:nvGrpSpPr>
          <p:grpSpPr bwMode="auto">
            <a:xfrm>
              <a:off x="5967465" y="2701597"/>
              <a:ext cx="928603" cy="928602"/>
              <a:chOff x="2848131" y="1860029"/>
              <a:chExt cx="3807502" cy="380750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850361" y="1861100"/>
                <a:ext cx="3807808" cy="380782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942033" y="1952767"/>
                <a:ext cx="3624470" cy="3624486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6163" name="组合 129"/>
            <p:cNvGrpSpPr>
              <a:grpSpLocks/>
            </p:cNvGrpSpPr>
            <p:nvPr/>
          </p:nvGrpSpPr>
          <p:grpSpPr bwMode="auto">
            <a:xfrm>
              <a:off x="6541770" y="4645921"/>
              <a:ext cx="928603" cy="928602"/>
              <a:chOff x="2848131" y="1860029"/>
              <a:chExt cx="3807502" cy="380750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2850769" y="1857111"/>
                <a:ext cx="3807808" cy="380782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942441" y="1948778"/>
                <a:ext cx="3624470" cy="3624486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6164" name="组合 135"/>
            <p:cNvGrpSpPr>
              <a:grpSpLocks/>
            </p:cNvGrpSpPr>
            <p:nvPr/>
          </p:nvGrpSpPr>
          <p:grpSpPr bwMode="auto">
            <a:xfrm>
              <a:off x="8540058" y="5468856"/>
              <a:ext cx="928603" cy="928602"/>
              <a:chOff x="2848131" y="1860029"/>
              <a:chExt cx="3807502" cy="3807502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2851134" y="1860549"/>
                <a:ext cx="3807808" cy="380782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942805" y="1952221"/>
                <a:ext cx="3624470" cy="3624486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sp>
        <p:nvSpPr>
          <p:cNvPr id="614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4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4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6"/>
          <p:cNvSpPr>
            <a:spLocks noChangeArrowheads="1"/>
          </p:cNvSpPr>
          <p:nvPr/>
        </p:nvSpPr>
        <p:spPr bwMode="auto">
          <a:xfrm>
            <a:off x="357188" y="217510"/>
            <a:ext cx="34163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什么是主题词表</a:t>
            </a:r>
          </a:p>
        </p:txBody>
      </p:sp>
      <p:sp>
        <p:nvSpPr>
          <p:cNvPr id="6152" name="矩形 12"/>
          <p:cNvSpPr>
            <a:spLocks noChangeArrowheads="1"/>
          </p:cNvSpPr>
          <p:nvPr/>
        </p:nvSpPr>
        <p:spPr bwMode="auto">
          <a:xfrm>
            <a:off x="641524" y="877987"/>
            <a:ext cx="206979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  <a:ea typeface="微软雅黑" pitchFamily="34" charset="-122"/>
              </a:rPr>
              <a:t>Disease Heart</a:t>
            </a:r>
          </a:p>
          <a:p>
            <a:r>
              <a:rPr lang="en-US" altLang="zh-CN" sz="2000" dirty="0">
                <a:latin typeface="+mj-lt"/>
                <a:ea typeface="微软雅黑" pitchFamily="34" charset="-122"/>
              </a:rPr>
              <a:t>Cardiac diseases</a:t>
            </a:r>
          </a:p>
          <a:p>
            <a:r>
              <a:rPr lang="en-US" altLang="zh-CN" sz="2000" dirty="0">
                <a:latin typeface="+mj-lt"/>
                <a:ea typeface="微软雅黑" pitchFamily="34" charset="-122"/>
              </a:rPr>
              <a:t>Disease Cardiac</a:t>
            </a:r>
          </a:p>
          <a:p>
            <a:r>
              <a:rPr lang="en-US" altLang="zh-CN" sz="2000" dirty="0">
                <a:latin typeface="+mj-lt"/>
                <a:ea typeface="微软雅黑" pitchFamily="34" charset="-122"/>
              </a:rPr>
              <a:t>…</a:t>
            </a:r>
            <a:endParaRPr lang="zh-CN" altLang="en-US" sz="2000" dirty="0">
              <a:latin typeface="+mj-lt"/>
              <a:ea typeface="微软雅黑" pitchFamily="34" charset="-122"/>
            </a:endParaRPr>
          </a:p>
        </p:txBody>
      </p:sp>
      <p:sp>
        <p:nvSpPr>
          <p:cNvPr id="6153" name="矩形 13"/>
          <p:cNvSpPr>
            <a:spLocks noChangeArrowheads="1"/>
          </p:cNvSpPr>
          <p:nvPr/>
        </p:nvSpPr>
        <p:spPr bwMode="auto">
          <a:xfrm>
            <a:off x="4039813" y="2635504"/>
            <a:ext cx="13237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+mj-lt"/>
                <a:ea typeface="微软雅黑" pitchFamily="34" charset="-122"/>
              </a:rPr>
              <a:t>Heart disease</a:t>
            </a:r>
            <a:endParaRPr lang="zh-CN" altLang="en-US" sz="2400" dirty="0">
              <a:latin typeface="+mj-lt"/>
              <a:ea typeface="微软雅黑" pitchFamily="34" charset="-122"/>
            </a:endParaRPr>
          </a:p>
        </p:txBody>
      </p:sp>
      <p:sp>
        <p:nvSpPr>
          <p:cNvPr id="6154" name="矩形 14"/>
          <p:cNvSpPr>
            <a:spLocks noChangeArrowheads="1"/>
          </p:cNvSpPr>
          <p:nvPr/>
        </p:nvSpPr>
        <p:spPr bwMode="auto">
          <a:xfrm>
            <a:off x="2938741" y="5168697"/>
            <a:ext cx="18075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  <a:ea typeface="微软雅黑" pitchFamily="34" charset="-122"/>
              </a:rPr>
              <a:t>Heart Rupture</a:t>
            </a:r>
            <a:endParaRPr lang="zh-CN" altLang="en-US" sz="2000" dirty="0">
              <a:latin typeface="+mj-lt"/>
              <a:ea typeface="微软雅黑" pitchFamily="34" charset="-122"/>
            </a:endParaRPr>
          </a:p>
        </p:txBody>
      </p:sp>
      <p:sp>
        <p:nvSpPr>
          <p:cNvPr id="6155" name="矩形 15"/>
          <p:cNvSpPr>
            <a:spLocks noChangeArrowheads="1"/>
          </p:cNvSpPr>
          <p:nvPr/>
        </p:nvSpPr>
        <p:spPr bwMode="auto">
          <a:xfrm>
            <a:off x="360022" y="2687435"/>
            <a:ext cx="17011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  <a:ea typeface="微软雅黑" pitchFamily="34" charset="-122"/>
              </a:rPr>
              <a:t>Heart Failure</a:t>
            </a:r>
            <a:endParaRPr lang="zh-CN" altLang="en-US" sz="2000" dirty="0">
              <a:latin typeface="+mj-lt"/>
              <a:ea typeface="微软雅黑" pitchFamily="34" charset="-122"/>
            </a:endParaRPr>
          </a:p>
        </p:txBody>
      </p:sp>
      <p:sp>
        <p:nvSpPr>
          <p:cNvPr id="6156" name="矩形 15"/>
          <p:cNvSpPr>
            <a:spLocks noChangeArrowheads="1"/>
          </p:cNvSpPr>
          <p:nvPr/>
        </p:nvSpPr>
        <p:spPr bwMode="auto">
          <a:xfrm>
            <a:off x="589204" y="4445972"/>
            <a:ext cx="15843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  <a:ea typeface="微软雅黑" pitchFamily="34" charset="-122"/>
              </a:rPr>
              <a:t>Heart Arrest</a:t>
            </a:r>
            <a:endParaRPr lang="zh-CN" altLang="en-US" sz="2000" dirty="0">
              <a:latin typeface="+mj-lt"/>
              <a:ea typeface="微软雅黑" pitchFamily="34" charset="-122"/>
            </a:endParaRPr>
          </a:p>
        </p:txBody>
      </p:sp>
      <p:grpSp>
        <p:nvGrpSpPr>
          <p:cNvPr id="29" name="组合 31"/>
          <p:cNvGrpSpPr>
            <a:grpSpLocks/>
          </p:cNvGrpSpPr>
          <p:nvPr/>
        </p:nvGrpSpPr>
        <p:grpSpPr bwMode="auto">
          <a:xfrm flipV="1">
            <a:off x="6288471" y="538515"/>
            <a:ext cx="2295965" cy="1979644"/>
            <a:chOff x="4892554" y="1179176"/>
            <a:chExt cx="2088232" cy="1769047"/>
          </a:xfrm>
          <a:solidFill>
            <a:srgbClr val="0C77B7"/>
          </a:solidFill>
        </p:grpSpPr>
        <p:sp>
          <p:nvSpPr>
            <p:cNvPr id="32" name="矩形 31"/>
            <p:cNvSpPr/>
            <p:nvPr/>
          </p:nvSpPr>
          <p:spPr>
            <a:xfrm>
              <a:off x="4892554" y="1610781"/>
              <a:ext cx="2088232" cy="133744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4892554" y="1179176"/>
              <a:ext cx="2088232" cy="431605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</p:grpSp>
      <p:sp>
        <p:nvSpPr>
          <p:cNvPr id="34" name="矩形 12"/>
          <p:cNvSpPr>
            <a:spLocks noChangeArrowheads="1"/>
          </p:cNvSpPr>
          <p:nvPr/>
        </p:nvSpPr>
        <p:spPr bwMode="auto">
          <a:xfrm>
            <a:off x="6331904" y="940369"/>
            <a:ext cx="23006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Cardiovascular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Disease</a:t>
            </a:r>
            <a:endParaRPr lang="zh-CN" altLang="en-US" sz="24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30191" y="3741078"/>
            <a:ext cx="2950035" cy="1015663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相关词（</a:t>
            </a:r>
            <a:r>
              <a:rPr lang="en-US" altLang="zh-CN" sz="2000" dirty="0">
                <a:latin typeface="+mj-lt"/>
                <a:ea typeface="黑体" panose="02010609060101010101" pitchFamily="49" charset="-122"/>
              </a:rPr>
              <a:t>Related terms</a:t>
            </a: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r>
              <a:rPr lang="en-US" altLang="zh-CN" sz="2000" dirty="0">
                <a:latin typeface="+mj-lt"/>
              </a:rPr>
              <a:t>NEUROCIRCULATORY ASTHENIA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7" name="矩形 14"/>
          <p:cNvSpPr>
            <a:spLocks noChangeArrowheads="1"/>
          </p:cNvSpPr>
          <p:nvPr/>
        </p:nvSpPr>
        <p:spPr bwMode="auto">
          <a:xfrm>
            <a:off x="4607795" y="5620046"/>
            <a:ext cx="562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  <a:ea typeface="微软雅黑" pitchFamily="34" charset="-122"/>
              </a:rPr>
              <a:t>……</a:t>
            </a:r>
            <a:endParaRPr lang="zh-CN" altLang="en-US" sz="2000" dirty="0">
              <a:latin typeface="+mj-lt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954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432130"/>
            <a:ext cx="8477250" cy="34575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检索工具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519112" y="983776"/>
            <a:ext cx="8105775" cy="4495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ea typeface="黑体" panose="02010609060101010101" pitchFamily="49" charset="-122"/>
              </a:rPr>
              <a:t>检索工具主要针对主题词表（叙词表）进行检索；</a:t>
            </a:r>
            <a:endParaRPr lang="en-US" altLang="zh-CN" dirty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algn="ctr">
              <a:buFont typeface="Wingdings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ea typeface="黑体" panose="02010609060101010101" pitchFamily="49" charset="-122"/>
              </a:rPr>
              <a:t>只有包含主题词表（叙词表）的数据库可以使用；</a:t>
            </a:r>
            <a:endParaRPr lang="en-US" altLang="zh-CN" dirty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algn="ctr">
              <a:buFont typeface="Wingdings" pitchFamily="2" charset="2"/>
              <a:buNone/>
            </a:pPr>
            <a:r>
              <a:rPr lang="zh-CN" altLang="en-US" dirty="0">
                <a:solidFill>
                  <a:schemeClr val="tx1"/>
                </a:solidFill>
                <a:ea typeface="黑体" panose="02010609060101010101" pitchFamily="49" charset="-122"/>
              </a:rPr>
              <a:t>提供</a:t>
            </a:r>
            <a:r>
              <a:rPr lang="en-US" altLang="zh-CN" dirty="0">
                <a:solidFill>
                  <a:schemeClr val="tx1"/>
                </a:solidFill>
                <a:ea typeface="黑体" panose="02010609060101010101" pitchFamily="49" charset="-122"/>
              </a:rPr>
              <a:t>6</a:t>
            </a:r>
            <a:r>
              <a:rPr lang="zh-CN" altLang="en-US" dirty="0">
                <a:solidFill>
                  <a:schemeClr val="tx1"/>
                </a:solidFill>
                <a:ea typeface="黑体" panose="02010609060101010101" pitchFamily="49" charset="-122"/>
              </a:rPr>
              <a:t>个检索选项。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69120" y="4623301"/>
            <a:ext cx="1000624" cy="123910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751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主题匹配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91" y="1018157"/>
            <a:ext cx="8496300" cy="32385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8613" y="4611181"/>
            <a:ext cx="848677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输入单词或词组，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Ovid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直接匹配对应的主题词；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可使用截词符；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不能输入句子或使用布尔运算符</a:t>
            </a: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69120" y="3258069"/>
            <a:ext cx="877794" cy="26305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42445" y="3204929"/>
            <a:ext cx="21699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b="1" dirty="0"/>
              <a:t>glaucoma</a:t>
            </a:r>
            <a:endParaRPr lang="zh-CN" altLang="en-US" dirty="0"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6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52400" y="0"/>
            <a:ext cx="8641773" cy="933450"/>
          </a:xfrm>
        </p:spPr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</a:t>
            </a:r>
            <a:r>
              <a:rPr lang="zh-CN" altLang="en-US" b="1" dirty="0">
                <a:ea typeface="黑体" panose="02010609060101010101" pitchFamily="49" charset="-122"/>
              </a:rPr>
              <a:t>根据主题词表提供可能匹配的主题词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5" y="960107"/>
            <a:ext cx="8486775" cy="50196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椭圆 5"/>
          <p:cNvSpPr/>
          <p:nvPr/>
        </p:nvSpPr>
        <p:spPr>
          <a:xfrm>
            <a:off x="641444" y="3275462"/>
            <a:ext cx="163773" cy="5868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054452" y="3176517"/>
            <a:ext cx="163773" cy="5868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13445" y="2661313"/>
            <a:ext cx="2006221" cy="30378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80279" y="4096602"/>
            <a:ext cx="2006221" cy="30378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2189896" y="2384663"/>
            <a:ext cx="976385" cy="13335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902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4" y="1027704"/>
            <a:ext cx="8486775" cy="32194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树型图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8613" y="4652125"/>
            <a:ext cx="848677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输入单词或词组，</a:t>
            </a:r>
            <a:r>
              <a:rPr lang="en-US" altLang="zh-CN" dirty="0">
                <a:latin typeface="+mj-lt"/>
                <a:ea typeface="黑体" panose="02010609060101010101" pitchFamily="49" charset="-122"/>
                <a:cs typeface="Arial" pitchFamily="34" charset="0"/>
              </a:rPr>
              <a:t>Ovid</a:t>
            </a: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直接匹配至主题词表中对应的主题词；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直接揭示该主题词在主题词表中所在的等级位置；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不能输入句子或使用布尔运算符</a:t>
            </a: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69120" y="3258069"/>
            <a:ext cx="877794" cy="26305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42445" y="3204929"/>
            <a:ext cx="21699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b="1" dirty="0"/>
              <a:t>Encephalitis</a:t>
            </a:r>
            <a:endParaRPr lang="zh-CN" altLang="en-US" b="1" dirty="0"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8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48" y="1134782"/>
            <a:ext cx="6996113" cy="506885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6978" y="346062"/>
            <a:ext cx="749262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主题词表由经过规范化的主题词，根据各自概念涵盖范围大小，形成等级层次，有机的结合在一起。</a:t>
            </a: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96286" y="3242594"/>
            <a:ext cx="6900579" cy="55148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80" y="4188334"/>
            <a:ext cx="7833389" cy="201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eft Arrow 9"/>
          <p:cNvSpPr/>
          <p:nvPr/>
        </p:nvSpPr>
        <p:spPr>
          <a:xfrm>
            <a:off x="2517443" y="1429319"/>
            <a:ext cx="703430" cy="13335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982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轮排索引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" y="967232"/>
            <a:ext cx="8505825" cy="318135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10064" y="3191036"/>
            <a:ext cx="877794" cy="26305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46909" y="3136689"/>
            <a:ext cx="21699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ea typeface="MS PGothic" pitchFamily="34" charset="-128"/>
                <a:cs typeface="Arial" pitchFamily="34" charset="0"/>
              </a:rPr>
              <a:t>Heterologous</a:t>
            </a:r>
            <a:endParaRPr lang="zh-CN" altLang="en-US" b="1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8613" y="4501997"/>
            <a:ext cx="848677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不进行主题词匹配；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仅检索主题词表中包含所输入检索词的主题词；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不能输入句子或使用布尔运算符。</a:t>
            </a: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7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10" y="136480"/>
            <a:ext cx="8000645" cy="610172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Left Arrow 9"/>
          <p:cNvSpPr/>
          <p:nvPr/>
        </p:nvSpPr>
        <p:spPr>
          <a:xfrm>
            <a:off x="2380966" y="1006238"/>
            <a:ext cx="703430" cy="13335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2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其他检索模式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469039" y="984397"/>
            <a:ext cx="2292824" cy="1513140"/>
          </a:xfrm>
        </p:spPr>
        <p:txBody>
          <a:bodyPr/>
          <a:lstStyle/>
          <a:p>
            <a:pPr marL="0" indent="0" eaLnBrk="0" hangingPunct="0">
              <a:buClr>
                <a:srgbClr val="0768A9"/>
              </a:buClr>
              <a:buSzPct val="80000"/>
              <a:buNone/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常用字段检索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通过少量信息找到某篇或某几篇特定文献。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498607" y="2678984"/>
            <a:ext cx="2292824" cy="151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marL="0" indent="0" eaLnBrk="0" hangingPunct="0">
              <a:buClr>
                <a:srgbClr val="0768A9"/>
              </a:buClr>
              <a:buSzPct val="80000"/>
              <a:buFontTx/>
              <a:buNone/>
            </a:pPr>
            <a:r>
              <a:rPr lang="zh-CN" altLang="en-US" sz="2000" kern="0" dirty="0">
                <a:latin typeface="+mj-lt"/>
                <a:ea typeface="黑体" panose="02010609060101010101" pitchFamily="49" charset="-122"/>
              </a:rPr>
              <a:t>字段检索</a:t>
            </a:r>
            <a:r>
              <a:rPr lang="zh-CN" altLang="en-US" sz="2000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浏览和检索任何数据字段，并可进行单独或组合检索。</a:t>
            </a:r>
            <a:endParaRPr lang="en-US" altLang="zh-CN" sz="2000" kern="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0" indent="0">
              <a:buFontTx/>
              <a:buNone/>
            </a:pPr>
            <a:endParaRPr lang="en-US" altLang="zh-CN" sz="2000" kern="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kern="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528175" y="4359931"/>
            <a:ext cx="2292824" cy="151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marL="0" indent="0" eaLnBrk="0" hangingPunct="0">
              <a:buClr>
                <a:srgbClr val="0768A9"/>
              </a:buClr>
              <a:buSzPct val="80000"/>
              <a:buFontTx/>
              <a:buNone/>
            </a:pPr>
            <a:r>
              <a:rPr lang="zh-CN" altLang="en-US" sz="2000" kern="0" dirty="0">
                <a:latin typeface="+mj-lt"/>
                <a:ea typeface="黑体" panose="02010609060101010101" pitchFamily="49" charset="-122"/>
              </a:rPr>
              <a:t>多个字段检索</a:t>
            </a:r>
            <a:r>
              <a:rPr lang="zh-CN" altLang="en-US" sz="2000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提供便捷的多字段组合检索，建立复杂的检索策略。</a:t>
            </a:r>
            <a:endParaRPr lang="en-US" altLang="zh-CN" sz="2000" kern="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0" indent="0">
              <a:buFontTx/>
              <a:buNone/>
            </a:pPr>
            <a:endParaRPr lang="en-US" altLang="zh-CN" sz="2000" kern="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kern="0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7546" y="998045"/>
            <a:ext cx="6007809" cy="2031756"/>
            <a:chOff x="327546" y="998045"/>
            <a:chExt cx="6007809" cy="2031756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46" y="998045"/>
              <a:ext cx="6007809" cy="2031756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3578" y="1433436"/>
              <a:ext cx="2439609" cy="189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314325" y="2602260"/>
            <a:ext cx="6021030" cy="2404371"/>
            <a:chOff x="314325" y="2602260"/>
            <a:chExt cx="6021030" cy="2404371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5" y="2602260"/>
              <a:ext cx="6021030" cy="2404371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9930" y="3043449"/>
              <a:ext cx="269557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276081" y="4316121"/>
            <a:ext cx="6059274" cy="1504652"/>
            <a:chOff x="276081" y="4316121"/>
            <a:chExt cx="6059274" cy="1504652"/>
          </a:xfrm>
        </p:grpSpPr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081" y="4316121"/>
              <a:ext cx="6059274" cy="1504652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643" y="4769785"/>
              <a:ext cx="269557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2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/>
          <p:cNvSpPr>
            <a:spLocks noGrp="1"/>
          </p:cNvSpPr>
          <p:nvPr>
            <p:ph type="subTitle" idx="1"/>
          </p:nvPr>
        </p:nvSpPr>
        <p:spPr>
          <a:xfrm>
            <a:off x="1801505" y="1569018"/>
            <a:ext cx="2620370" cy="1656185"/>
          </a:xfrm>
        </p:spPr>
        <p:txBody>
          <a:bodyPr/>
          <a:lstStyle/>
          <a:p>
            <a:pPr algn="ctr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限制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&amp;</a:t>
            </a:r>
          </a:p>
          <a:p>
            <a:pPr algn="ctr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筛选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70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E990034-33D0-4FB8-8287-E99216EDF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46868"/>
            <a:ext cx="8861590" cy="366971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限制功能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与检索同时进行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49311" y="2808161"/>
            <a:ext cx="7105338" cy="17488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9432" y="5331327"/>
            <a:ext cx="8393375" cy="960292"/>
          </a:xfrm>
        </p:spPr>
        <p:txBody>
          <a:bodyPr/>
          <a:lstStyle/>
          <a:p>
            <a:pPr marL="0" indent="0" algn="ctr" eaLnBrk="0" hangingPunct="0">
              <a:buClr>
                <a:srgbClr val="0768A9"/>
              </a:buClr>
              <a:buSzPct val="80000"/>
              <a:buNone/>
            </a:pPr>
            <a:r>
              <a:rPr lang="zh-CN" altLang="en-US" sz="2000" b="1" dirty="0">
                <a:ea typeface="黑体" panose="02010609060101010101" pitchFamily="49" charset="-122"/>
              </a:rPr>
              <a:t>例：</a:t>
            </a:r>
            <a:r>
              <a:rPr lang="en-US" altLang="zh-CN" sz="2000" b="1" dirty="0">
                <a:ea typeface="黑体" panose="02010609060101010101" pitchFamily="49" charset="-122"/>
              </a:rPr>
              <a:t>warfarin treatment for heart failure in men of 2010-2013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pPr marL="0" indent="0" algn="ctr" eaLnBrk="0" hangingPunct="0">
              <a:buClr>
                <a:srgbClr val="0768A9"/>
              </a:buClr>
              <a:buSzPct val="80000"/>
              <a:buNone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根据检索实例，我们可通过</a:t>
            </a:r>
            <a:r>
              <a:rPr lang="en-US" altLang="zh-CN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Publication Year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设置出版年份的区间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pPr algn="ctr"/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pPr algn="ctr"/>
            <a:endParaRPr lang="zh-CN" altLang="en-US" sz="20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9311" y="2225411"/>
            <a:ext cx="502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b="1" dirty="0"/>
              <a:t>warfarin treatment for heart failure in men</a:t>
            </a:r>
            <a:endParaRPr lang="zh-CN" altLang="en-US" sz="1800" dirty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937176" y="3752881"/>
            <a:ext cx="502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FontTx/>
              <a:buAutoNum type="arabicPlain" startAt="2010"/>
            </a:pPr>
            <a:r>
              <a:rPr lang="en-US" altLang="zh-CN" sz="1800" b="1" dirty="0"/>
              <a:t>-   2013</a:t>
            </a:r>
            <a:endParaRPr lang="zh-CN" altLang="en-US" sz="1800" dirty="0"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74" y="1126884"/>
            <a:ext cx="7341842" cy="487723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90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29" y="892662"/>
            <a:ext cx="7309373" cy="538758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限制功能筛选全文文章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7229" y="1191892"/>
            <a:ext cx="3343702" cy="24339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1241" y="1370342"/>
            <a:ext cx="7325361" cy="5072034"/>
            <a:chOff x="889377" y="1528355"/>
            <a:chExt cx="7325361" cy="5072034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377" y="1528355"/>
              <a:ext cx="7325361" cy="5072034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6" name="直接箭头连接符 5"/>
            <p:cNvCxnSpPr/>
            <p:nvPr/>
          </p:nvCxnSpPr>
          <p:spPr>
            <a:xfrm flipV="1">
              <a:off x="6373504" y="2333767"/>
              <a:ext cx="559559" cy="27295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V="1">
              <a:off x="6396250" y="4601570"/>
              <a:ext cx="559559" cy="27295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313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2075BD7-735B-4BEB-AE81-CA6582004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01" y="1012996"/>
            <a:ext cx="8866667" cy="51522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检索结果工具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399" y="929577"/>
            <a:ext cx="1991193" cy="523567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545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06CF8E5-AC0E-4D8B-8EAF-71867856B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26" y="1265898"/>
            <a:ext cx="3038345" cy="432620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检索结果工具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检索信息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247244" y="1610435"/>
            <a:ext cx="4727954" cy="2750015"/>
          </a:xfrm>
        </p:spPr>
        <p:txBody>
          <a:bodyPr/>
          <a:lstStyle/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检索信息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显示每次检索的具体操作和内容、所使用的词汇和返回结果，以及排序依据</a:t>
            </a:r>
            <a:r>
              <a:rPr lang="en-US" altLang="zh-CN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;</a:t>
            </a: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用户个性化设置排序和显示选项</a:t>
            </a: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68509" y="5019380"/>
            <a:ext cx="1665026" cy="39593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83A5632-188C-4673-8B00-029A44D14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711" y="3428999"/>
            <a:ext cx="3552825" cy="2667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57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ADE1A21-2DAA-40E1-B754-C6714CF74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35" y="1003087"/>
            <a:ext cx="2471949" cy="517258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检索结果工具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筛选工具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247244" y="1610435"/>
            <a:ext cx="4727954" cy="2750015"/>
          </a:xfrm>
        </p:spPr>
        <p:txBody>
          <a:bodyPr/>
          <a:lstStyle/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+mj-lt"/>
                <a:ea typeface="黑体" panose="02010609060101010101" pitchFamily="49" charset="-122"/>
              </a:rPr>
              <a:t>筛选工具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可以根据选项对检索结果进行多次快捷筛选；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全文期刊库提供相关度、年代、期刊、出版类型的选项；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高级检索后的结果没有相关度选项。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285750" indent="-285750" eaLnBrk="0" hangingPunct="0"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en-US" altLang="zh-CN" sz="200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521122" y="3703085"/>
            <a:ext cx="4803514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marL="0" indent="0" eaLnBrk="0" hangingPunct="0">
              <a:buClr>
                <a:srgbClr val="0768A9"/>
              </a:buClr>
              <a:buSzPct val="80000"/>
              <a:buFontTx/>
              <a:buNone/>
            </a:pPr>
            <a:r>
              <a:rPr lang="zh-CN" altLang="en-US" sz="2000" b="1" kern="0" dirty="0">
                <a:ea typeface="黑体" panose="02010609060101010101" pitchFamily="49" charset="-122"/>
              </a:rPr>
              <a:t>例：</a:t>
            </a:r>
            <a:r>
              <a:rPr lang="en-US" altLang="zh-CN" sz="2000" b="1" kern="0" dirty="0">
                <a:ea typeface="黑体" panose="02010609060101010101" pitchFamily="49" charset="-122"/>
              </a:rPr>
              <a:t>warfarin treatment for heart failure in men of 2010-2013</a:t>
            </a:r>
            <a:endParaRPr lang="en-US" altLang="zh-CN" sz="2000" kern="0" dirty="0">
              <a:latin typeface="+mj-lt"/>
              <a:ea typeface="黑体" panose="02010609060101010101" pitchFamily="49" charset="-122"/>
            </a:endParaRPr>
          </a:p>
          <a:p>
            <a:pPr marL="0" indent="0" eaLnBrk="0" hangingPunct="0">
              <a:buClr>
                <a:srgbClr val="0768A9"/>
              </a:buClr>
              <a:buSzPct val="80000"/>
              <a:buFontTx/>
              <a:buNone/>
            </a:pPr>
            <a:r>
              <a:rPr lang="zh-CN" altLang="en-US" sz="2000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我们可通过“特定年代范围”设置出版年份的区间</a:t>
            </a:r>
            <a:endParaRPr lang="en-US" altLang="zh-CN" sz="2000" kern="0" dirty="0">
              <a:latin typeface="+mj-lt"/>
              <a:ea typeface="黑体" panose="02010609060101010101" pitchFamily="49" charset="-122"/>
            </a:endParaRPr>
          </a:p>
          <a:p>
            <a:endParaRPr lang="en-US" altLang="zh-CN" sz="2000" kern="0" dirty="0">
              <a:latin typeface="+mj-lt"/>
              <a:ea typeface="黑体" panose="02010609060101010101" pitchFamily="49" charset="-122"/>
            </a:endParaRPr>
          </a:p>
          <a:p>
            <a:endParaRPr lang="zh-CN" altLang="en-US" sz="2000" kern="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25203" y="4596657"/>
            <a:ext cx="818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ea typeface="MS PGothic" pitchFamily="34" charset="-128"/>
                <a:cs typeface="Arial" pitchFamily="34" charset="0"/>
              </a:rPr>
              <a:t>2010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dirty="0">
                <a:ea typeface="MS PGothic" pitchFamily="34" charset="-128"/>
                <a:cs typeface="Arial" pitchFamily="34" charset="0"/>
              </a:rPr>
              <a:t>2013</a:t>
            </a:r>
            <a:endParaRPr lang="zh-CN" altLang="en-US" sz="1800" dirty="0"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70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检索结果输出和全文获取</a:t>
            </a:r>
          </a:p>
        </p:txBody>
      </p:sp>
    </p:spTree>
    <p:extLst>
      <p:ext uri="{BB962C8B-B14F-4D97-AF65-F5344CB8AC3E}">
        <p14:creationId xmlns:p14="http://schemas.microsoft.com/office/powerpoint/2010/main" val="111702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EA3809-92D9-442A-8151-A25BC0139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79" y="984192"/>
            <a:ext cx="8772041" cy="51080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</a:t>
            </a:r>
            <a:r>
              <a:rPr lang="zh-CN" altLang="en-US" b="1" dirty="0">
                <a:ea typeface="黑体" panose="02010609060101010101" pitchFamily="49" charset="-122"/>
              </a:rPr>
              <a:t>检索结果输出</a:t>
            </a:r>
          </a:p>
        </p:txBody>
      </p:sp>
      <p:sp>
        <p:nvSpPr>
          <p:cNvPr id="12" name="Oval 6"/>
          <p:cNvSpPr/>
          <p:nvPr/>
        </p:nvSpPr>
        <p:spPr>
          <a:xfrm>
            <a:off x="2149507" y="1993421"/>
            <a:ext cx="304800" cy="336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18938" y="950770"/>
            <a:ext cx="504968" cy="39593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4" name="Oval 6"/>
          <p:cNvSpPr/>
          <p:nvPr/>
        </p:nvSpPr>
        <p:spPr>
          <a:xfrm>
            <a:off x="2404382" y="5133220"/>
            <a:ext cx="304800" cy="336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13" name="Oval 6"/>
          <p:cNvSpPr/>
          <p:nvPr/>
        </p:nvSpPr>
        <p:spPr>
          <a:xfrm>
            <a:off x="2268926" y="1312955"/>
            <a:ext cx="1367065" cy="336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Trebuchet MS" pitchFamily="34" charset="0"/>
              <a:ea typeface="宋体" pitchFamily="2" charset="-122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61151" y="942198"/>
            <a:ext cx="602777" cy="3601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96669" y="933450"/>
            <a:ext cx="504968" cy="39593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703503" y="950388"/>
            <a:ext cx="1731718" cy="39593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26" y="1559550"/>
            <a:ext cx="3581400" cy="3324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862" y="1573576"/>
            <a:ext cx="3213336" cy="497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818" y="1611432"/>
            <a:ext cx="3562350" cy="418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4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5" grpId="1" animBg="1"/>
      <p:bldP spid="14" grpId="0" animBg="1"/>
      <p:bldP spid="13" grpId="0" animBg="1"/>
      <p:bldP spid="7" grpId="0" animBg="1"/>
      <p:bldP spid="7" grpId="1" animBg="1"/>
      <p:bldP spid="8" grpId="0" animBg="1"/>
      <p:bldP spid="8" grpId="1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47" y="1178541"/>
            <a:ext cx="6219825" cy="27813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</a:t>
            </a:r>
            <a:r>
              <a:rPr lang="zh-CN" altLang="en-US" b="1" dirty="0">
                <a:ea typeface="黑体" panose="02010609060101010101" pitchFamily="49" charset="-122"/>
              </a:rPr>
              <a:t>提供多种全文链接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196085" y="1235185"/>
            <a:ext cx="996285" cy="19796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08365" y="3197868"/>
            <a:ext cx="1500117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获取</a:t>
            </a:r>
            <a:r>
              <a:rPr lang="en-US" altLang="zh-CN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PDF</a:t>
            </a:r>
            <a:r>
              <a:rPr lang="zh-CN" altLang="en-US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全文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468805" y="3625831"/>
            <a:ext cx="994013" cy="3067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198359" y="2846701"/>
            <a:ext cx="887103" cy="19796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48244" y="1075014"/>
            <a:ext cx="4920242" cy="5101634"/>
            <a:chOff x="748244" y="1075014"/>
            <a:chExt cx="4920242" cy="5101634"/>
          </a:xfrm>
        </p:grpSpPr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244" y="1075014"/>
              <a:ext cx="4920242" cy="51016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2337183" y="3591344"/>
              <a:ext cx="1852680" cy="64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768A9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•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Ovid</a:t>
              </a:r>
              <a:r>
                <a:rPr lang="zh-CN" altLang="en-US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平台提供的</a:t>
              </a:r>
              <a:r>
                <a:rPr lang="en-US" altLang="zh-CN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HTML</a:t>
              </a:r>
              <a:r>
                <a:rPr lang="zh-CN" altLang="en-US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全文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4232" y="1092709"/>
            <a:ext cx="5346377" cy="3693365"/>
            <a:chOff x="535176" y="1720517"/>
            <a:chExt cx="5346377" cy="3693365"/>
          </a:xfrm>
        </p:grpSpPr>
        <p:pic>
          <p:nvPicPr>
            <p:cNvPr id="10246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176" y="1720517"/>
              <a:ext cx="5346377" cy="36933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2159763" y="3244033"/>
              <a:ext cx="1846992" cy="64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768A9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•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链接至非</a:t>
              </a:r>
              <a:r>
                <a:rPr lang="en-US" altLang="zh-CN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Ovid</a:t>
              </a:r>
              <a:r>
                <a:rPr lang="zh-CN" altLang="en-US" sz="1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  <a:cs typeface="Arial" pitchFamily="34" charset="0"/>
                </a:rPr>
                <a:t>平台的全文页面</a:t>
              </a:r>
            </a:p>
          </p:txBody>
        </p:sp>
      </p:grp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200631" y="3040045"/>
            <a:ext cx="1237399" cy="19796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27343" y="3712253"/>
            <a:ext cx="3351763" cy="1894474"/>
            <a:chOff x="5527343" y="3712253"/>
            <a:chExt cx="3351763" cy="1894474"/>
          </a:xfrm>
        </p:grpSpPr>
        <p:pic>
          <p:nvPicPr>
            <p:cNvPr id="10247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7343" y="3712253"/>
              <a:ext cx="3351763" cy="18944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6031680" y="4351992"/>
              <a:ext cx="2143331" cy="3693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768A9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•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itchFamily="34" charset="0"/>
                </a:rPr>
                <a:t>提交原文传递申请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25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7" y="1002334"/>
            <a:ext cx="8054454" cy="510830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 Full Text</a:t>
            </a:r>
            <a:r>
              <a:rPr lang="zh-CN" altLang="en-US" b="1" dirty="0">
                <a:ea typeface="黑体" panose="02010609060101010101" pitchFamily="49" charset="-122"/>
              </a:rPr>
              <a:t>提供详细全文和便捷功能</a:t>
            </a:r>
            <a:r>
              <a:rPr lang="en-US" altLang="zh-CN" b="1" dirty="0">
                <a:ea typeface="黑体" panose="02010609060101010101" pitchFamily="49" charset="-122"/>
              </a:rPr>
              <a:t>-1</a:t>
            </a:r>
            <a:endParaRPr lang="zh-CN" altLang="en-US" b="1" dirty="0">
              <a:ea typeface="黑体" panose="02010609060101010101" pitchFamily="49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646461" y="1003181"/>
            <a:ext cx="2000392" cy="512110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967" y="1003181"/>
            <a:ext cx="2179481" cy="552557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61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52400" y="0"/>
            <a:ext cx="8641773" cy="933450"/>
          </a:xfrm>
        </p:spPr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 Full Text</a:t>
            </a:r>
            <a:r>
              <a:rPr lang="zh-CN" altLang="en-US" b="1" dirty="0">
                <a:ea typeface="黑体" panose="02010609060101010101" pitchFamily="49" charset="-122"/>
              </a:rPr>
              <a:t>提供详细全文和便捷功能</a:t>
            </a:r>
            <a:r>
              <a:rPr lang="en-US" altLang="zh-CN" b="1" dirty="0">
                <a:ea typeface="黑体" panose="02010609060101010101" pitchFamily="49" charset="-122"/>
              </a:rPr>
              <a:t>-2</a:t>
            </a:r>
            <a:endParaRPr lang="zh-CN" altLang="en-US" b="1" dirty="0">
              <a:ea typeface="黑体" panose="02010609060101010101" pitchFamily="49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18" y="967809"/>
            <a:ext cx="5350349" cy="52336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790364" y="2876743"/>
            <a:ext cx="900753" cy="110840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442" y="1798708"/>
            <a:ext cx="6229350" cy="357187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342496" y="2019866"/>
            <a:ext cx="1269241" cy="116006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45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52400" y="0"/>
            <a:ext cx="8641773" cy="933450"/>
          </a:xfrm>
        </p:spPr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 Full Text</a:t>
            </a:r>
            <a:r>
              <a:rPr lang="zh-CN" altLang="en-US" b="1" dirty="0">
                <a:ea typeface="黑体" panose="02010609060101010101" pitchFamily="49" charset="-122"/>
              </a:rPr>
              <a:t>提供详细全文和便捷功能</a:t>
            </a:r>
            <a:r>
              <a:rPr lang="en-US" altLang="zh-CN" b="1" dirty="0">
                <a:ea typeface="黑体" panose="02010609060101010101" pitchFamily="49" charset="-122"/>
              </a:rPr>
              <a:t>-3</a:t>
            </a:r>
            <a:endParaRPr lang="zh-CN" altLang="en-US" b="1" dirty="0">
              <a:ea typeface="黑体" panose="02010609060101010101" pitchFamily="49" charset="-122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608" y="957594"/>
            <a:ext cx="5778762" cy="540892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63229" y="1433014"/>
            <a:ext cx="5497128" cy="4640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407200" y="3946478"/>
            <a:ext cx="3543224" cy="36621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219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黑体" panose="02010609060101010101" pitchFamily="49" charset="-122"/>
              </a:rPr>
              <a:t>Ovid Full Text</a:t>
            </a:r>
            <a:r>
              <a:rPr lang="zh-CN" altLang="en-US" b="1" dirty="0">
                <a:ea typeface="黑体" panose="02010609060101010101" pitchFamily="49" charset="-122"/>
              </a:rPr>
              <a:t>输出图片、图表至幻灯片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36729" y="1026777"/>
            <a:ext cx="5316797" cy="3500723"/>
            <a:chOff x="436729" y="1026777"/>
            <a:chExt cx="5316797" cy="3500723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729" y="1026777"/>
              <a:ext cx="5316797" cy="3500723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544707" y="2995755"/>
              <a:ext cx="1132762" cy="197967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zh-TW" altLang="en-US">
                <a:ea typeface="新細明體" pitchFamily="18" charset="-12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47893" y="2344617"/>
            <a:ext cx="6229350" cy="3571875"/>
            <a:chOff x="1621099" y="1730468"/>
            <a:chExt cx="6229350" cy="3571875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099" y="1730468"/>
              <a:ext cx="6229350" cy="357187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6414449" y="2609914"/>
              <a:ext cx="1023581" cy="197967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zh-TW" altLang="en-US">
                <a:ea typeface="新細明體" pitchFamily="18" charset="-12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62568" y="1154908"/>
            <a:ext cx="4165750" cy="3879660"/>
            <a:chOff x="4099558" y="2279174"/>
            <a:chExt cx="4165750" cy="3879660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9558" y="2279174"/>
              <a:ext cx="4165750" cy="387966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6728349" y="2524578"/>
              <a:ext cx="1392070" cy="197968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zh-TW" altLang="en-US">
                <a:ea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53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317500"/>
            <a:ext cx="28575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0" y="1270000"/>
            <a:ext cx="912812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zh-TW" altLang="en-US" sz="44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感谢您</a:t>
            </a: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1468438" y="2063750"/>
            <a:ext cx="6350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zh-TW" altLang="en-US" sz="2800">
                <a:solidFill>
                  <a:srgbClr val="999999"/>
                </a:solidFill>
                <a:latin typeface="Calibri" pitchFamily="34" charset="0"/>
                <a:ea typeface="新細明體" pitchFamily="18" charset="-120"/>
              </a:rPr>
              <a:t>本幻灯片内容包含挑选的图像文件。</a:t>
            </a: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1190625" y="3651250"/>
            <a:ext cx="6826250" cy="1298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r>
              <a:rPr lang="zh-TW" altLang="en-US" sz="14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版权声明</a:t>
            </a:r>
          </a:p>
          <a:p>
            <a:endParaRPr lang="zh-TW" altLang="en-US" sz="1300">
              <a:solidFill>
                <a:srgbClr val="000000"/>
              </a:solidFill>
              <a:latin typeface="Calibri" pitchFamily="34" charset="0"/>
              <a:ea typeface="新細明體" pitchFamily="18" charset="-120"/>
            </a:endParaRPr>
          </a:p>
          <a:p>
            <a:r>
              <a:rPr lang="zh-TW" altLang="en-US" sz="13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本网站提供的服务中对于由</a:t>
            </a:r>
            <a:r>
              <a:rPr lang="en-US" altLang="zh-TW" sz="13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Ovid</a:t>
            </a:r>
            <a:r>
              <a:rPr lang="zh-TW" altLang="en-US" sz="13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或其授权者提供包括但不限于文字、照片、图像和其他档案等数据保留所有权利。除上述指定授权使用范围之外，不得复制、修改、散布或以任何其他方式使用本网站提供的内容。同时不得以镜像方式保存任何来自于本网站以及其他服务器的内容。任何未经授权使用本网站内容者皆可能违反了著作权、商标、隐私、宣传、通讯之相关法令及法规。</a:t>
            </a:r>
          </a:p>
        </p:txBody>
      </p:sp>
    </p:spTree>
    <p:extLst>
      <p:ext uri="{BB962C8B-B14F-4D97-AF65-F5344CB8AC3E}">
        <p14:creationId xmlns:p14="http://schemas.microsoft.com/office/powerpoint/2010/main" val="182941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6310313"/>
            <a:ext cx="2381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2857500" y="6350000"/>
            <a:ext cx="55562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altLang="zh-TW" sz="900">
                <a:solidFill>
                  <a:srgbClr val="999999"/>
                </a:solidFill>
                <a:latin typeface="Calibri" pitchFamily="34" charset="0"/>
                <a:ea typeface="新細明體" pitchFamily="18" charset="-120"/>
              </a:rPr>
              <a:t>Copyright 2010 Adis Data Information BV.</a:t>
            </a: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8572500" y="6350000"/>
            <a:ext cx="4762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zh-TW" sz="900">
                <a:solidFill>
                  <a:srgbClr val="999999"/>
                </a:solidFill>
                <a:latin typeface="Calibri" pitchFamily="34" charset="0"/>
                <a:ea typeface="新細明體" pitchFamily="18" charset="-120"/>
              </a:rPr>
              <a:t>2</a:t>
            </a:r>
          </a:p>
        </p:txBody>
      </p:sp>
      <p:pic>
        <p:nvPicPr>
          <p:cNvPr id="29701" name="Picture 7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635000"/>
            <a:ext cx="4445000" cy="405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Rectangle 8"/>
          <p:cNvSpPr>
            <a:spLocks noChangeArrowheads="1"/>
          </p:cNvSpPr>
          <p:nvPr/>
        </p:nvSpPr>
        <p:spPr bwMode="auto">
          <a:xfrm>
            <a:off x="0" y="79375"/>
            <a:ext cx="91281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zh-TW" sz="23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Fig. 1</a:t>
            </a:r>
          </a:p>
        </p:txBody>
      </p:sp>
      <p:sp>
        <p:nvSpPr>
          <p:cNvPr id="29703" name="Rectangle 9"/>
          <p:cNvSpPr>
            <a:spLocks noChangeArrowheads="1"/>
          </p:cNvSpPr>
          <p:nvPr/>
        </p:nvSpPr>
        <p:spPr bwMode="auto">
          <a:xfrm>
            <a:off x="6191250" y="635000"/>
            <a:ext cx="2857500" cy="1192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r>
              <a:rPr lang="en-US" altLang="zh-TW" sz="900" b="1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Cost effectiveness of preventive screening programmes for type 2 diabetes mellitus in Germany.</a:t>
            </a:r>
          </a:p>
          <a:p>
            <a:r>
              <a:rPr lang="en-US" altLang="zh-TW" sz="9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Schaufler TM; Wolff M</a:t>
            </a:r>
          </a:p>
          <a:p>
            <a:endParaRPr lang="en-US" altLang="zh-TW" sz="900">
              <a:solidFill>
                <a:srgbClr val="000000"/>
              </a:solidFill>
              <a:latin typeface="Calibri" pitchFamily="34" charset="0"/>
              <a:ea typeface="新細明體" pitchFamily="18" charset="-120"/>
            </a:endParaRPr>
          </a:p>
          <a:p>
            <a:r>
              <a:rPr lang="en-US" altLang="zh-TW" sz="9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Applied Health Economics &amp; Health Policy.  8(3):191-202, 2010.</a:t>
            </a:r>
          </a:p>
          <a:p>
            <a:r>
              <a:rPr lang="en-US" altLang="zh-TW" sz="9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DOI??? 10.2165/11532880-000000000-00000</a:t>
            </a:r>
          </a:p>
        </p:txBody>
      </p:sp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6191250" y="2540000"/>
            <a:ext cx="28575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anchor="ctr">
            <a:spAutoFit/>
          </a:bodyPr>
          <a:lstStyle/>
          <a:p>
            <a:r>
              <a:rPr lang="en-US" altLang="zh-TW" sz="900">
                <a:solidFill>
                  <a:srgbClr val="000000"/>
                </a:solidFill>
                <a:latin typeface="Calibri" pitchFamily="34" charset="0"/>
                <a:ea typeface="新細明體" pitchFamily="18" charset="-120"/>
              </a:rPr>
              <a:t>Fig. 1  Basic outline of the microsimulation model. MI = myocardial infarction.</a:t>
            </a:r>
          </a:p>
        </p:txBody>
      </p:sp>
    </p:spTree>
    <p:extLst>
      <p:ext uri="{BB962C8B-B14F-4D97-AF65-F5344CB8AC3E}">
        <p14:creationId xmlns:p14="http://schemas.microsoft.com/office/powerpoint/2010/main" val="140337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47" y="1178541"/>
            <a:ext cx="6219825" cy="27813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其他链接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196085" y="1753809"/>
            <a:ext cx="889377" cy="19796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76070" y="2321863"/>
            <a:ext cx="4346810" cy="3842270"/>
            <a:chOff x="730159" y="2192580"/>
            <a:chExt cx="4346810" cy="3842270"/>
          </a:xfrm>
        </p:grpSpPr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159" y="2192580"/>
              <a:ext cx="4346810" cy="384227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995988" y="3636675"/>
              <a:ext cx="2006220" cy="64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768A9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•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itchFamily="34" charset="0"/>
                </a:rPr>
                <a:t>查看该篇文章的完整书目数据</a:t>
              </a:r>
            </a:p>
          </p:txBody>
        </p:sp>
      </p:grp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198357" y="2220113"/>
            <a:ext cx="887105" cy="2035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198359" y="2423613"/>
            <a:ext cx="887103" cy="19796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0197" y="2281659"/>
            <a:ext cx="5373970" cy="3922677"/>
            <a:chOff x="-3961501" y="7003063"/>
            <a:chExt cx="5653966" cy="4162741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961501" y="7003063"/>
              <a:ext cx="5653966" cy="41627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-1784329" y="8366760"/>
              <a:ext cx="2006220" cy="64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768A9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•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itchFamily="34" charset="0"/>
                </a:rPr>
                <a:t>查找与该篇文章相似的文章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9235" y="2281659"/>
            <a:ext cx="5354932" cy="3404956"/>
            <a:chOff x="454007" y="2266222"/>
            <a:chExt cx="5354932" cy="3404956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007" y="2266222"/>
              <a:ext cx="5354932" cy="34049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1995988" y="3636675"/>
              <a:ext cx="2006220" cy="64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768A9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•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–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768A9"/>
                </a:buClr>
                <a:buFont typeface="Arial" pitchFamily="34" charset="0"/>
                <a:buChar char="»"/>
                <a:defRPr sz="1700"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itchFamily="34" charset="0"/>
                </a:rPr>
                <a:t>查找引用了该篇文章的文献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4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  <p:bldP spid="13" grpId="1" animBg="1"/>
      <p:bldP spid="1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C0D6F8A-EEAE-4AAC-B134-1EF6FCF87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93" y="980680"/>
            <a:ext cx="8514413" cy="53969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期刊浏览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46031" y="1591216"/>
            <a:ext cx="573204" cy="32065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4A9727-BDE8-42B8-89B4-E457DB8D9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93" y="2098937"/>
            <a:ext cx="1828800" cy="235314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154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854388-B002-49BC-8D3D-B16C23F81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54" y="962946"/>
            <a:ext cx="8790039" cy="536876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期刊浏览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显示页面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095868" y="2456872"/>
            <a:ext cx="1818235" cy="34532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439059" y="3603084"/>
            <a:ext cx="2383663" cy="58545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2054" y="2136217"/>
            <a:ext cx="1867469" cy="6659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370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D0B86-A229-49F9-9CAC-6FD9EC1BE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" y="962946"/>
            <a:ext cx="8657303" cy="53202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单刊浏览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94969" y="962946"/>
            <a:ext cx="1902542" cy="163277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4967" y="2885629"/>
            <a:ext cx="1902544" cy="339759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672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072F5F2-0F62-4762-ABB7-F7A1C53A1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7" y="984545"/>
            <a:ext cx="8769926" cy="50665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图书浏览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7037" y="1939856"/>
            <a:ext cx="2069090" cy="261504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36788" y="1694802"/>
            <a:ext cx="1957385" cy="8620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218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E54B5D0C-F55B-455D-B4BF-9FC9A2412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42" y="933450"/>
            <a:ext cx="8480323" cy="535077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ea typeface="黑体" panose="02010609060101010101" pitchFamily="49" charset="-122"/>
              </a:rPr>
              <a:t>图书</a:t>
            </a:r>
            <a:r>
              <a:rPr lang="en-US" altLang="zh-CN" sz="3600" b="1" dirty="0">
                <a:ea typeface="黑体" panose="02010609060101010101" pitchFamily="49" charset="-122"/>
              </a:rPr>
              <a:t>PDF</a:t>
            </a:r>
            <a:r>
              <a:rPr lang="zh-CN" altLang="en-US" sz="3600" b="1" dirty="0">
                <a:ea typeface="黑体" panose="02010609060101010101" pitchFamily="49" charset="-122"/>
              </a:rPr>
              <a:t>下载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10417" y="3824287"/>
            <a:ext cx="1285876" cy="31908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641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75" y="947738"/>
            <a:ext cx="8524874" cy="51848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图书</a:t>
            </a:r>
            <a:r>
              <a:rPr lang="en-US" altLang="zh-CN" b="1" dirty="0">
                <a:ea typeface="黑体" panose="02010609060101010101" pitchFamily="49" charset="-122"/>
              </a:rPr>
              <a:t>PDF</a:t>
            </a:r>
            <a:r>
              <a:rPr lang="zh-CN" altLang="en-US" b="1" dirty="0">
                <a:ea typeface="黑体" panose="02010609060101010101" pitchFamily="49" charset="-122"/>
              </a:rPr>
              <a:t>下载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951106" y="1885954"/>
            <a:ext cx="857951" cy="4347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9" y="1885954"/>
            <a:ext cx="2343150" cy="3762375"/>
          </a:xfrm>
          <a:prstGeom prst="rect">
            <a:avLst/>
          </a:prstGeom>
          <a:ln w="19050">
            <a:solidFill>
              <a:srgbClr val="C00000"/>
            </a:solidFill>
          </a:ln>
          <a:effectLst>
            <a:outerShdw blurRad="50800" dist="50800" dir="5400000" algn="ctr" rotWithShape="0">
              <a:schemeClr val="bg1">
                <a:lumMod val="5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24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288B8DA-37A9-4366-936F-BE3D0C745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90946"/>
            <a:ext cx="8766629" cy="49774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放大图片、图标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910812" y="2666641"/>
            <a:ext cx="993531" cy="5845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957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D185395-B5B7-4CAB-99EE-F2A58A247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30273"/>
            <a:ext cx="8839200" cy="479745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图书</a:t>
            </a:r>
            <a:r>
              <a:rPr lang="en-US" altLang="zh-CN" b="1" dirty="0">
                <a:ea typeface="黑体" panose="02010609060101010101" pitchFamily="49" charset="-122"/>
              </a:rPr>
              <a:t>Index</a:t>
            </a:r>
            <a:endParaRPr lang="zh-CN" altLang="en-US" b="1" dirty="0">
              <a:ea typeface="黑体" panose="02010609060101010101" pitchFamily="49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3536022"/>
            <a:ext cx="2227943" cy="229170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38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28599" y="1798092"/>
            <a:ext cx="8763001" cy="933450"/>
          </a:xfrm>
          <a:prstGeom prst="rect">
            <a:avLst/>
          </a:prstGeom>
          <a:noFill/>
          <a:ln w="12700" cmpd="dbl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0" h="63500"/>
            <a:bevelB w="0" h="63500"/>
          </a:sp3d>
        </p:spPr>
        <p:txBody>
          <a:bodyPr lIns="182880" anchor="ctr"/>
          <a:lstStyle>
            <a:lvl1pPr marL="0" indent="0">
              <a:defRPr/>
            </a:lvl1pPr>
          </a:lstStyle>
          <a:p>
            <a:pPr algn="ctr" eaLnBrk="0" hangingPunct="0">
              <a:defRPr/>
            </a:pPr>
            <a:r>
              <a:rPr lang="en-US" altLang="zh-CN" sz="4000" b="1" dirty="0">
                <a:solidFill>
                  <a:srgbClr val="0768A9"/>
                </a:solidFill>
                <a:ea typeface="ＭＳ Ｐゴシック"/>
                <a:cs typeface="Arial" charset="0"/>
              </a:rPr>
              <a:t>Ovid</a:t>
            </a:r>
            <a:r>
              <a:rPr lang="zh-CN" altLang="en-US" sz="4000" b="1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charset="0"/>
              </a:rPr>
              <a:t>平台上的多媒体资源</a:t>
            </a:r>
            <a:endParaRPr lang="en-US" sz="4000" b="1" kern="0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  <a:cs typeface="ＭＳ Ｐゴシック"/>
            </a:endParaRPr>
          </a:p>
        </p:txBody>
      </p:sp>
      <p:pic>
        <p:nvPicPr>
          <p:cNvPr id="19461" name="Picture 2" descr="http://site.ovid.com/resources/img/buttons/multimedia_portal_but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029" y="3410234"/>
            <a:ext cx="20193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1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丰富的多媒体资源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087264"/>
            <a:ext cx="8105775" cy="4495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altLang="zh-CN" dirty="0">
                <a:solidFill>
                  <a:schemeClr val="tx1"/>
                </a:solidFill>
                <a:ea typeface="黑体" panose="02010609060101010101" pitchFamily="49" charset="-122"/>
              </a:rPr>
              <a:t>Ovid</a:t>
            </a:r>
            <a:r>
              <a:rPr lang="zh-CN" altLang="en-US" dirty="0">
                <a:solidFill>
                  <a:schemeClr val="tx1"/>
                </a:solidFill>
                <a:ea typeface="黑体" panose="02010609060101010101" pitchFamily="49" charset="-122"/>
              </a:rPr>
              <a:t>平台提供丰富的多媒体资源，包含视频、音频、图片、图表、动画等；并将其与期刊、图书的书目和全文信息全面集成，进行一体化检索和浏览。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23080" y="2593079"/>
            <a:ext cx="8347448" cy="3026959"/>
            <a:chOff x="423080" y="2333767"/>
            <a:chExt cx="8347448" cy="3026959"/>
          </a:xfrm>
        </p:grpSpPr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080" y="2333767"/>
              <a:ext cx="3996961" cy="3026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289" y="2333767"/>
              <a:ext cx="4038239" cy="3026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138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255043" y="-167896"/>
            <a:ext cx="8229600" cy="1143000"/>
          </a:xfrm>
        </p:spPr>
        <p:txBody>
          <a:bodyPr/>
          <a:lstStyle/>
          <a:p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多媒体检索</a:t>
            </a:r>
            <a:r>
              <a:rPr lang="zh-CN" altLang="en-US" sz="4000" b="1" dirty="0">
                <a:solidFill>
                  <a:srgbClr val="0768A9"/>
                </a:solidFill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1011143"/>
            <a:ext cx="8524875" cy="355282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8613" y="4774952"/>
            <a:ext cx="84867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+mj-lt"/>
                <a:ea typeface="黑体" panose="02010609060101010101" pitchFamily="49" charset="-122"/>
                <a:cs typeface="Arial" pitchFamily="34" charset="0"/>
              </a:rPr>
              <a:t>基本检索和高级检索都可进行多媒体检索；</a:t>
            </a:r>
            <a:endParaRPr lang="en-US" altLang="zh-CN" dirty="0">
              <a:latin typeface="+mj-lt"/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ea typeface="黑体" panose="02010609060101010101" pitchFamily="49" charset="-122"/>
                <a:cs typeface="Arial" pitchFamily="34" charset="0"/>
              </a:rPr>
              <a:t>自然语言检索、包含相关词汇、主题词自动匹配、截词符、布尔运算符等都可以应用于多媒体检索；</a:t>
            </a: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ea typeface="黑体" panose="02010609060101010101" pitchFamily="49" charset="-122"/>
                <a:cs typeface="Arial" pitchFamily="34" charset="0"/>
              </a:rPr>
              <a:t>勾选“包含多媒体”选项</a:t>
            </a: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endParaRPr lang="en-US" altLang="zh-CN" dirty="0">
              <a:ea typeface="黑体" panose="02010609060101010101" pitchFamily="49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endParaRPr lang="zh-CN" altLang="en-US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947914" y="3531478"/>
            <a:ext cx="873457" cy="30354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9117" y="3223863"/>
            <a:ext cx="21699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ea typeface="MS PGothic" pitchFamily="34" charset="-128"/>
                <a:cs typeface="Arial" pitchFamily="34" charset="0"/>
              </a:rPr>
              <a:t>Heart disease</a:t>
            </a:r>
            <a:endParaRPr lang="zh-CN" altLang="en-US" b="1" dirty="0"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9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968992" y="908811"/>
            <a:ext cx="73015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200" b="1" dirty="0">
                <a:latin typeface="+mj-lt"/>
                <a:ea typeface="黑体" panose="02010609060101010101" pitchFamily="49" charset="-122"/>
              </a:rPr>
              <a:t>点击多媒体结果，查看对应的多媒体资源。</a:t>
            </a:r>
            <a:endParaRPr lang="zh-CN" altLang="en-US" sz="2200" b="1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37481" y="1446655"/>
            <a:ext cx="6710574" cy="4859708"/>
            <a:chOff x="1160059" y="1610012"/>
            <a:chExt cx="6887996" cy="5146735"/>
          </a:xfrm>
        </p:grpSpPr>
        <p:pic>
          <p:nvPicPr>
            <p:cNvPr id="266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059" y="1610012"/>
              <a:ext cx="6887996" cy="514673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1160063" y="4197033"/>
              <a:ext cx="1378420" cy="206365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zh-TW" altLang="en-US">
                <a:ea typeface="新細明體" pitchFamily="18" charset="-12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3261815" y="4189387"/>
              <a:ext cx="982640" cy="227658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zh-TW" altLang="en-US">
                <a:ea typeface="新細明體" pitchFamily="18" charset="-120"/>
              </a:endParaRP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4874525" y="4223848"/>
              <a:ext cx="1103196" cy="22049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rgbClr val="0768A9"/>
                  </a:solidFill>
                  <a:latin typeface="Trebuchet MS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zh-TW" altLang="en-US">
                <a:ea typeface="新細明體" pitchFamily="18" charset="-12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文本和多媒体检索结果一体化显示</a:t>
            </a:r>
          </a:p>
        </p:txBody>
      </p:sp>
    </p:spTree>
    <p:extLst>
      <p:ext uri="{BB962C8B-B14F-4D97-AF65-F5344CB8AC3E}">
        <p14:creationId xmlns:p14="http://schemas.microsoft.com/office/powerpoint/2010/main" val="56490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9" y="1768121"/>
            <a:ext cx="8509663" cy="46896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310184" y="900322"/>
            <a:ext cx="65509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200" b="1" dirty="0"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sz="2200" b="1" dirty="0">
                <a:latin typeface="+mj-lt"/>
                <a:ea typeface="黑体" panose="02010609060101010101" pitchFamily="49" charset="-122"/>
              </a:rPr>
              <a:t>设置专门的筛选工具对多媒体结果进行进一步的精炼，如出版类型、持续时间、媒体类型。</a:t>
            </a:r>
            <a:endParaRPr lang="zh-CN" altLang="en-US" sz="2200" b="1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8999" y="2731366"/>
            <a:ext cx="1676404" cy="260491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390" y="1874726"/>
            <a:ext cx="2225225" cy="4541741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多媒体筛选工具</a:t>
            </a:r>
          </a:p>
        </p:txBody>
      </p:sp>
    </p:spTree>
    <p:extLst>
      <p:ext uri="{BB962C8B-B14F-4D97-AF65-F5344CB8AC3E}">
        <p14:creationId xmlns:p14="http://schemas.microsoft.com/office/powerpoint/2010/main" val="127423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37" y="1105811"/>
            <a:ext cx="6753932" cy="505784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296537" y="1608228"/>
            <a:ext cx="1214057" cy="18692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753985" y="1895226"/>
            <a:ext cx="1079831" cy="18692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78579" y="5830137"/>
            <a:ext cx="1214057" cy="18692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多媒体结果页面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537635" y="3459854"/>
            <a:ext cx="1214057" cy="18692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245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24" y="935502"/>
            <a:ext cx="7040467" cy="545766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视频播放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97141" y="1308371"/>
            <a:ext cx="1359754" cy="75244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243723" y="5379388"/>
            <a:ext cx="6944933" cy="101377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092" y="1684591"/>
            <a:ext cx="6677025" cy="465772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21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39" y="1331177"/>
            <a:ext cx="7129810" cy="491261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10270" y="900290"/>
            <a:ext cx="88028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200" b="1" dirty="0">
                <a:latin typeface="+mj-lt"/>
                <a:ea typeface="黑体" panose="02010609060101010101" pitchFamily="49" charset="-122"/>
              </a:rPr>
              <a:t>通过功能栏上的“多媒体”按键可以浏览所有的多媒体资源</a:t>
            </a:r>
            <a:endParaRPr lang="zh-CN" altLang="en-US" sz="2200" b="1" dirty="0">
              <a:latin typeface="+mj-lt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394747" y="1807208"/>
            <a:ext cx="716945" cy="21775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00214" y="2724497"/>
            <a:ext cx="1506508" cy="121970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多媒体浏览</a:t>
            </a:r>
          </a:p>
        </p:txBody>
      </p:sp>
    </p:spTree>
    <p:extLst>
      <p:ext uri="{BB962C8B-B14F-4D97-AF65-F5344CB8AC3E}">
        <p14:creationId xmlns:p14="http://schemas.microsoft.com/office/powerpoint/2010/main" val="14317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0487" y="0"/>
            <a:ext cx="8794750" cy="704850"/>
          </a:xfrm>
        </p:spPr>
        <p:txBody>
          <a:bodyPr/>
          <a:lstStyle/>
          <a:p>
            <a:r>
              <a:rPr lang="zh-CN" altLang="en-US" sz="4000" b="1">
                <a:solidFill>
                  <a:srgbClr val="0768A9"/>
                </a:solidFill>
                <a:latin typeface="黑体" pitchFamily="49" charset="-122"/>
                <a:ea typeface="黑体" pitchFamily="49" charset="-122"/>
              </a:rPr>
              <a:t>应用实例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5562600" cy="4495800"/>
          </a:xfrm>
        </p:spPr>
        <p:txBody>
          <a:bodyPr/>
          <a:lstStyle/>
          <a:p>
            <a:pPr>
              <a:defRPr/>
            </a:pP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检索</a:t>
            </a:r>
            <a:r>
              <a:rPr 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Skin Grafts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（植皮手术），观看头部的植皮手术</a:t>
            </a:r>
            <a:endParaRPr lang="en-US" sz="2000" dirty="0">
              <a:solidFill>
                <a:srgbClr val="0768A9"/>
              </a:solidFill>
              <a:ea typeface="黑体" panose="02010609060101010101" pitchFamily="49" charset="-122"/>
            </a:endParaRPr>
          </a:p>
          <a:p>
            <a:pPr>
              <a:defRPr/>
            </a:pPr>
            <a:endParaRPr lang="en-US" sz="2000" dirty="0">
              <a:solidFill>
                <a:srgbClr val="0768A9"/>
              </a:solidFill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在神经外科（</a:t>
            </a:r>
            <a:r>
              <a:rPr lang="en-US" altLang="zh-CN" sz="2000" dirty="0">
                <a:solidFill>
                  <a:srgbClr val="0768A9"/>
                </a:solidFill>
                <a:ea typeface="黑体" panose="02010609060101010101" pitchFamily="49" charset="-122"/>
              </a:rPr>
              <a:t>Neurosurgery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）中检索</a:t>
            </a:r>
            <a:r>
              <a:rPr lang="en-US" sz="2000" dirty="0" err="1">
                <a:solidFill>
                  <a:srgbClr val="0768A9"/>
                </a:solidFill>
                <a:ea typeface="黑体" panose="02010609060101010101" pitchFamily="49" charset="-122"/>
              </a:rPr>
              <a:t>Waterjet</a:t>
            </a:r>
            <a:r>
              <a:rPr 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 Dissection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（水射流切割），获取</a:t>
            </a:r>
            <a:r>
              <a:rPr lang="en-US" altLang="zh-CN" sz="2000" dirty="0">
                <a:solidFill>
                  <a:srgbClr val="0768A9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个系列视频，学习脑内操作的每一步</a:t>
            </a:r>
            <a:endParaRPr lang="en-US" sz="2000" dirty="0">
              <a:solidFill>
                <a:srgbClr val="0768A9"/>
              </a:solidFill>
              <a:ea typeface="黑体" panose="02010609060101010101" pitchFamily="49" charset="-122"/>
            </a:endParaRPr>
          </a:p>
          <a:p>
            <a:pPr>
              <a:defRPr/>
            </a:pPr>
            <a:endParaRPr lang="en-US" sz="2000" dirty="0">
              <a:solidFill>
                <a:srgbClr val="0768A9"/>
              </a:solidFill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观察一个发育</a:t>
            </a:r>
            <a:r>
              <a:rPr lang="en-US" altLang="zh-CN" sz="2000" dirty="0">
                <a:solidFill>
                  <a:srgbClr val="0768A9"/>
                </a:solidFill>
                <a:ea typeface="黑体" panose="02010609060101010101" pitchFamily="49" charset="-122"/>
              </a:rPr>
              <a:t>10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周的</a:t>
            </a:r>
            <a:r>
              <a:rPr lang="en-US" altLang="zh-CN" sz="2000" dirty="0">
                <a:solidFill>
                  <a:srgbClr val="0768A9"/>
                </a:solidFill>
                <a:ea typeface="黑体" panose="02010609060101010101" pitchFamily="49" charset="-122"/>
              </a:rPr>
              <a:t>quadruplet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（四胞胎）超声波图</a:t>
            </a:r>
            <a:endParaRPr lang="en-US" sz="2000" dirty="0">
              <a:solidFill>
                <a:srgbClr val="0768A9"/>
              </a:solidFill>
              <a:ea typeface="黑体" panose="02010609060101010101" pitchFamily="49" charset="-122"/>
            </a:endParaRPr>
          </a:p>
          <a:p>
            <a:pPr>
              <a:defRPr/>
            </a:pPr>
            <a:endParaRPr lang="en-US" sz="2000" dirty="0">
              <a:solidFill>
                <a:srgbClr val="0768A9"/>
              </a:solidFill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查看由于导管敷料引起的</a:t>
            </a:r>
            <a:r>
              <a:rPr 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contact dermatitis</a:t>
            </a:r>
            <a:r>
              <a:rPr lang="zh-CN" alt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（接触性皮炎）图片</a:t>
            </a:r>
            <a:r>
              <a:rPr lang="en-US" sz="2000" dirty="0">
                <a:solidFill>
                  <a:srgbClr val="0768A9"/>
                </a:solidFill>
                <a:ea typeface="黑体" panose="02010609060101010101" pitchFamily="49" charset="-122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127125"/>
            <a:ext cx="22304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708525"/>
            <a:ext cx="2255837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2955925"/>
            <a:ext cx="2239963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64237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109182" y="1748288"/>
            <a:ext cx="9034818" cy="1470025"/>
          </a:xfrm>
        </p:spPr>
        <p:txBody>
          <a:bodyPr/>
          <a:lstStyle/>
          <a:p>
            <a:r>
              <a:rPr lang="zh-CN" altLang="en-US" sz="4800" b="1" dirty="0">
                <a:latin typeface="黑体" pitchFamily="49" charset="-122"/>
                <a:ea typeface="黑体" pitchFamily="49" charset="-122"/>
              </a:rPr>
              <a:t>   个性化功能</a:t>
            </a:r>
            <a:br>
              <a:rPr lang="en-US" altLang="zh-CN" sz="4800" b="1" dirty="0">
                <a:latin typeface="黑体" pitchFamily="49" charset="-122"/>
                <a:ea typeface="黑体" pitchFamily="49" charset="-122"/>
              </a:rPr>
            </a:br>
            <a:r>
              <a:rPr lang="en-US" altLang="zh-CN" sz="4800" b="1" dirty="0">
                <a:latin typeface="黑体" pitchFamily="49" charset="-122"/>
                <a:ea typeface="黑体" pitchFamily="49" charset="-122"/>
              </a:rPr>
              <a:t>            ——</a:t>
            </a:r>
            <a:r>
              <a:rPr lang="zh-CN" altLang="en-US" sz="4800" b="1" dirty="0">
                <a:latin typeface="黑体" pitchFamily="49" charset="-122"/>
                <a:ea typeface="黑体" pitchFamily="49" charset="-122"/>
                <a:hlinkClick r:id="rId2" action="ppaction://hlinkfile"/>
              </a:rPr>
              <a:t>我的工作区</a:t>
            </a:r>
            <a:endParaRPr lang="zh-CN" altLang="en-US" sz="4800" b="1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205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F82BAC-71B8-4F16-B433-2FEC37476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83" y="1950140"/>
            <a:ext cx="7835705" cy="419225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登录个人账号，激活我的工作区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4294967295"/>
          </p:nvPr>
        </p:nvSpPr>
        <p:spPr>
          <a:xfrm>
            <a:off x="887121" y="1037232"/>
            <a:ext cx="7246956" cy="504825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登录</a:t>
            </a:r>
            <a:r>
              <a:rPr lang="en-US" altLang="zh-CN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平台后，点击“我的账号”，登录您的个人账号，激活我的工作区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981710" y="2189968"/>
            <a:ext cx="600501" cy="24169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14926" y="2815977"/>
            <a:ext cx="2990120" cy="309245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536162" y="3034882"/>
            <a:ext cx="1357007" cy="108695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741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984566-8F98-49E6-A0DC-9851157F3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86" y="1760059"/>
            <a:ext cx="7835705" cy="419225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创建新的个人账号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4294967295"/>
          </p:nvPr>
        </p:nvSpPr>
        <p:spPr>
          <a:xfrm>
            <a:off x="0" y="1009936"/>
            <a:ext cx="9007522" cy="504825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登录</a:t>
            </a:r>
            <a:r>
              <a:rPr lang="en-US" altLang="zh-CN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平台后，您可以免费创建并使用自己的个人账号。</a:t>
            </a:r>
            <a:endParaRPr lang="en-US" altLang="zh-CN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528603" y="2686929"/>
            <a:ext cx="1505243" cy="118168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F2E8994-C585-4A6D-8FD1-8C29DBD93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154" y="2403671"/>
            <a:ext cx="5299982" cy="432329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019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415591-3D0E-4E43-91EB-0EFB834FF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90" y="1091977"/>
            <a:ext cx="8707902" cy="509817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+mn-lt"/>
                <a:ea typeface="黑体" panose="02010609060101010101" pitchFamily="49" charset="-122"/>
              </a:rPr>
              <a:t>我的工作区主要功能</a:t>
            </a:r>
            <a:endParaRPr 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689731" y="1430344"/>
            <a:ext cx="1793087" cy="18744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530F18F-6FF7-4DE2-AF1C-E6524D772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6395" y="1948503"/>
            <a:ext cx="3149885" cy="24896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847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" y="13648"/>
            <a:ext cx="8641773" cy="933450"/>
          </a:xfrm>
        </p:spPr>
        <p:txBody>
          <a:bodyPr/>
          <a:lstStyle/>
          <a:p>
            <a:r>
              <a:rPr lang="zh-CN" altLang="en-US" sz="3600" b="1" dirty="0">
                <a:ea typeface="黑体" panose="02010609060101010101" pitchFamily="49" charset="-122"/>
              </a:rPr>
              <a:t>我的课题</a:t>
            </a:r>
            <a:endParaRPr lang="zh-CN" altLang="en-US" sz="3600" dirty="0"/>
          </a:p>
        </p:txBody>
      </p:sp>
      <p:sp>
        <p:nvSpPr>
          <p:cNvPr id="4" name="文本占位符 7"/>
          <p:cNvSpPr txBox="1">
            <a:spLocks/>
          </p:cNvSpPr>
          <p:nvPr/>
        </p:nvSpPr>
        <p:spPr bwMode="auto">
          <a:xfrm>
            <a:off x="559558" y="996288"/>
            <a:ext cx="83114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Tx/>
              <a:buNone/>
            </a:pPr>
            <a:r>
              <a:rPr lang="zh-CN" altLang="en-US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可以在线添加、标识、管理</a:t>
            </a:r>
            <a:r>
              <a:rPr lang="en-US" altLang="zh-CN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平台提供的多种类型资源。</a:t>
            </a:r>
            <a:endParaRPr lang="en-US" altLang="zh-CN" kern="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04966" y="1609159"/>
            <a:ext cx="807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/>
          <a:lstStyle>
            <a:lvl1pPr marL="342900" indent="-3429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569913" indent="-225425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0"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  </a:t>
            </a:r>
            <a:r>
              <a:rPr kumimoji="0" lang="zh-CN" altLang="en-US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包括：</a:t>
            </a:r>
            <a:endParaRPr kumimoji="0" lang="en-US" altLang="zh-TW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 Results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检索結果）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Saved Searches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（储存的检索历史）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Journal Articles – PDF or HTML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（期刊文章全文</a:t>
            </a: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– PDF or HTML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Images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（图像）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Video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（视频）</a:t>
            </a:r>
            <a:endParaRPr lang="en-US" altLang="zh-CN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Audio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（音频）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Text Snippets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文本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剪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贴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User-created Citations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（客戶自己生成的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题录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Book Chapter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（电子书章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节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Journal Issue List result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（期刊目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录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結果）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Auto-Alert results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（储存</a:t>
            </a:r>
            <a:r>
              <a:rPr lang="zh-CN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定题通告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687388" lvl="1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768A9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Uploaded files </a:t>
            </a:r>
            <a:r>
              <a:rPr lang="zh-TW" altLang="en-US" sz="2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（上传文件）</a:t>
            </a:r>
            <a:endParaRPr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kumimoji="0"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  <a:p>
            <a:pPr marL="344488" lvl="1" indent="0" eaLnBrk="1" hangingPunct="1">
              <a:lnSpc>
                <a:spcPct val="90000"/>
              </a:lnSpc>
              <a:spcBef>
                <a:spcPct val="20000"/>
              </a:spcBef>
            </a:pPr>
            <a:endParaRPr kumimoji="0" lang="en-US" altLang="zh-TW" sz="200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573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我的课题功能嵌入整个</a:t>
            </a:r>
            <a:r>
              <a:rPr lang="en-US" altLang="zh-CN" b="1" dirty="0">
                <a:ea typeface="黑体" panose="02010609060101010101" pitchFamily="49" charset="-122"/>
              </a:rPr>
              <a:t>Ovid</a:t>
            </a:r>
            <a:r>
              <a:rPr lang="zh-CN" altLang="en-US" b="1" dirty="0">
                <a:ea typeface="黑体" panose="02010609060101010101" pitchFamily="49" charset="-122"/>
              </a:rPr>
              <a:t>平台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476" y="1045555"/>
            <a:ext cx="4125671" cy="239142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36" y="4685067"/>
            <a:ext cx="4171950" cy="146685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27" y="4694592"/>
            <a:ext cx="3800475" cy="145732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429" y="2623271"/>
            <a:ext cx="3827195" cy="181582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3" y="1045555"/>
            <a:ext cx="3919179" cy="248562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32" y="1515573"/>
            <a:ext cx="3432270" cy="266064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92" y="2460895"/>
            <a:ext cx="3733160" cy="214057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67" y="1577341"/>
            <a:ext cx="3636968" cy="390768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0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我的课题的管理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2" y="1003301"/>
            <a:ext cx="7964037" cy="509440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2262" y="2289521"/>
            <a:ext cx="2511189" cy="91624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209" y="1769072"/>
            <a:ext cx="4993513" cy="183248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93053" y="3758681"/>
            <a:ext cx="4008749" cy="12003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您不经常使用，但又暂时不想删除的课题可以放在封存课题中；删除的课题直接放入回收筒，您可以手动清空，或</a:t>
            </a:r>
            <a:r>
              <a:rPr lang="en-US" altLang="zh-CN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30</a:t>
            </a:r>
            <a:r>
              <a:rPr lang="zh-CN" altLang="en-US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天后系统自动彻底删除。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32262" y="3303570"/>
            <a:ext cx="2511189" cy="208729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0374" y="5692466"/>
            <a:ext cx="8134066" cy="4001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如果您的机器安装了</a:t>
            </a:r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Java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，您可以用鼠标拖动课题项目放置在不同目录。</a:t>
            </a:r>
          </a:p>
        </p:txBody>
      </p:sp>
    </p:spTree>
    <p:extLst>
      <p:ext uri="{BB962C8B-B14F-4D97-AF65-F5344CB8AC3E}">
        <p14:creationId xmlns:p14="http://schemas.microsoft.com/office/powerpoint/2010/main" val="24380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7" y="1002334"/>
            <a:ext cx="8054454" cy="510830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ea typeface="黑体" panose="02010609060101010101" pitchFamily="49" charset="-122"/>
              </a:rPr>
              <a:t>剪贴摘录直接保存文本信息至我的课题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905767" y="4107976"/>
            <a:ext cx="682388" cy="27295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933" y="3180581"/>
            <a:ext cx="2357090" cy="311472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902" y="1002334"/>
            <a:ext cx="5309121" cy="21412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8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4E21B9-9384-4635-8B6E-4961115B4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2070"/>
            <a:ext cx="9144000" cy="40602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我的检索与定题通告</a:t>
            </a:r>
            <a:endParaRPr lang="en-US" sz="32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" y="5646903"/>
            <a:ext cx="1733267" cy="31389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178588" y="4670613"/>
            <a:ext cx="815037" cy="148166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11" name="文本占位符 7"/>
          <p:cNvSpPr txBox="1">
            <a:spLocks/>
          </p:cNvSpPr>
          <p:nvPr/>
        </p:nvSpPr>
        <p:spPr bwMode="auto">
          <a:xfrm>
            <a:off x="600502" y="1105471"/>
            <a:ext cx="775193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zh-CN" altLang="en-US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让您不用登录</a:t>
            </a:r>
            <a:r>
              <a:rPr lang="en-US" altLang="zh-CN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平台，不用检索，就可以随时跟踪获得最新研究进展。</a:t>
            </a:r>
            <a:endParaRPr lang="en-US" altLang="zh-CN" kern="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52400" y="4987696"/>
            <a:ext cx="820994" cy="46772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61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自动定题通告设置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59" y="966143"/>
            <a:ext cx="7927216" cy="521252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32262" y="1968281"/>
            <a:ext cx="4817659" cy="21537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59559" y="2392943"/>
            <a:ext cx="7927216" cy="117946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976" y="1681252"/>
            <a:ext cx="12573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59559" y="3869175"/>
            <a:ext cx="7927216" cy="230949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768A9"/>
                </a:solidFill>
                <a:latin typeface="Trebuchet MS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zh-TW" altLang="en-US">
              <a:ea typeface="新細明體" pitchFamily="18" charset="-12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92" y="3021032"/>
            <a:ext cx="7648147" cy="31576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5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7" y="1004123"/>
            <a:ext cx="8113879" cy="519515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编辑修改定题通告</a:t>
            </a:r>
            <a:endParaRPr lang="en-US" sz="32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423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latin typeface="+mn-lt"/>
                <a:ea typeface="黑体" panose="02010609060101010101" pitchFamily="49" charset="-122"/>
              </a:rPr>
              <a:t>Email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收到的定题通告</a:t>
            </a:r>
            <a:r>
              <a:rPr lang="en-US" altLang="zh-CN" b="1" dirty="0">
                <a:latin typeface="+mn-lt"/>
                <a:ea typeface="黑体" panose="02010609060101010101" pitchFamily="49" charset="-122"/>
              </a:rPr>
              <a:t>-</a:t>
            </a:r>
            <a:r>
              <a:rPr lang="zh-CN" altLang="en-US" b="1" dirty="0">
                <a:latin typeface="+mn-lt"/>
                <a:ea typeface="黑体" panose="02010609060101010101" pitchFamily="49" charset="-122"/>
              </a:rPr>
              <a:t>实例</a:t>
            </a:r>
          </a:p>
        </p:txBody>
      </p:sp>
      <p:grpSp>
        <p:nvGrpSpPr>
          <p:cNvPr id="8" name="Group 3"/>
          <p:cNvGrpSpPr/>
          <p:nvPr/>
        </p:nvGrpSpPr>
        <p:grpSpPr>
          <a:xfrm>
            <a:off x="341193" y="1135112"/>
            <a:ext cx="8416119" cy="4738277"/>
            <a:chOff x="-8186" y="381000"/>
            <a:chExt cx="8855572" cy="5223897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1000"/>
              <a:ext cx="8847386" cy="350520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186" y="3886200"/>
              <a:ext cx="8847386" cy="1718697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Rectangle 4"/>
          <p:cNvSpPr/>
          <p:nvPr/>
        </p:nvSpPr>
        <p:spPr>
          <a:xfrm>
            <a:off x="348973" y="1734895"/>
            <a:ext cx="1570243" cy="179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7"/>
          <p:cNvSpPr/>
          <p:nvPr/>
        </p:nvSpPr>
        <p:spPr>
          <a:xfrm>
            <a:off x="348973" y="2334676"/>
            <a:ext cx="4660536" cy="3301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8"/>
          <p:cNvSpPr/>
          <p:nvPr/>
        </p:nvSpPr>
        <p:spPr>
          <a:xfrm>
            <a:off x="348973" y="2874479"/>
            <a:ext cx="8400559" cy="29989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1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我的期刊目录订阅服务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7" y="1009945"/>
            <a:ext cx="8459480" cy="280268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262" y="1359799"/>
            <a:ext cx="5119687" cy="478111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E4D062-4302-45D7-926A-EBE0EFF0F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652" y="1283304"/>
            <a:ext cx="7571499" cy="46245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7"/>
          <p:cNvSpPr/>
          <p:nvPr/>
        </p:nvSpPr>
        <p:spPr>
          <a:xfrm>
            <a:off x="2905908" y="3764114"/>
            <a:ext cx="1872569" cy="321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24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批注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4" y="1480667"/>
            <a:ext cx="4943801" cy="330419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文本占位符 7"/>
          <p:cNvSpPr txBox="1">
            <a:spLocks/>
          </p:cNvSpPr>
          <p:nvPr/>
        </p:nvSpPr>
        <p:spPr bwMode="auto">
          <a:xfrm>
            <a:off x="191070" y="914400"/>
            <a:ext cx="851620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768A9"/>
                </a:solidFill>
                <a:latin typeface="+mn-lt"/>
                <a:ea typeface="+mn-ea"/>
                <a:cs typeface="ＭＳ Ｐゴシック"/>
              </a:defRPr>
            </a:lvl1pPr>
            <a:lvl2pPr marL="56991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2pPr>
            <a:lvl3pPr marL="80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57575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Tx/>
              <a:buNone/>
            </a:pPr>
            <a:r>
              <a:rPr lang="zh-CN" altLang="en-US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您可以在</a:t>
            </a:r>
            <a:r>
              <a:rPr lang="en-US" altLang="zh-CN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kern="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平台直接在线添加自己的评述信息。</a:t>
            </a:r>
            <a:endParaRPr lang="en-US" altLang="zh-CN" kern="0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" y="2137228"/>
            <a:ext cx="4819650" cy="331900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775" y="2820664"/>
            <a:ext cx="4332879" cy="333788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909" y="2287354"/>
            <a:ext cx="5343914" cy="336628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215" y="1480667"/>
            <a:ext cx="4751694" cy="301362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78907" y="1552315"/>
            <a:ext cx="8517060" cy="4606234"/>
            <a:chOff x="76200" y="76200"/>
            <a:chExt cx="8915400" cy="617220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76200"/>
              <a:ext cx="6172200" cy="314325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675" y="2847975"/>
              <a:ext cx="5495925" cy="340042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Straight Arrow Connector 7"/>
            <p:cNvCxnSpPr/>
            <p:nvPr/>
          </p:nvCxnSpPr>
          <p:spPr>
            <a:xfrm rot="16200000" flipH="1">
              <a:off x="800100" y="2095500"/>
              <a:ext cx="3048000" cy="2819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800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0413" y="224747"/>
            <a:ext cx="6172200" cy="415528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0768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如需要更多详细内容</a:t>
            </a:r>
            <a:endParaRPr lang="en-US" altLang="zh-CN" sz="3600" b="1" dirty="0">
              <a:solidFill>
                <a:srgbClr val="0768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299" name="Rectangle 3"/>
          <p:cNvSpPr txBox="1">
            <a:spLocks noChangeArrowheads="1"/>
          </p:cNvSpPr>
          <p:nvPr/>
        </p:nvSpPr>
        <p:spPr bwMode="auto">
          <a:xfrm>
            <a:off x="-544643" y="1219043"/>
            <a:ext cx="94488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indent="-2921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indent="-2921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indent="-2921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indent="-2921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indent="-2921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lvl="4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发送邮件： </a:t>
            </a:r>
            <a:r>
              <a:rPr lang="en-GB" altLang="zh-CN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  <a:hlinkClick r:id="rId3"/>
              </a:rPr>
              <a:t>support@ovid.com</a:t>
            </a:r>
            <a:r>
              <a:rPr lang="en-GB" altLang="zh-CN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 </a:t>
            </a:r>
          </a:p>
          <a:p>
            <a:pPr lvl="4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访问</a:t>
            </a:r>
            <a:r>
              <a:rPr lang="en-US" altLang="zh-CN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帮助资源中心：</a:t>
            </a:r>
            <a:endParaRPr lang="en-US" altLang="zh-CN" sz="2400" dirty="0">
              <a:solidFill>
                <a:srgbClr val="0070C0"/>
              </a:solidFill>
              <a:latin typeface="+mj-lt"/>
              <a:ea typeface="黑体" panose="02010609060101010101" pitchFamily="49" charset="-122"/>
            </a:endParaRPr>
          </a:p>
          <a:p>
            <a:pPr lvl="4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zh-CN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     </a:t>
            </a:r>
            <a:r>
              <a:rPr lang="zh-CN" altLang="en-US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英文版：</a:t>
            </a:r>
            <a:r>
              <a:rPr lang="en-GB" altLang="zh-CN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  <a:hlinkClick r:id="rId4"/>
              </a:rPr>
              <a:t>http://resourcenter.ovid.com</a:t>
            </a:r>
            <a:endParaRPr lang="en-GB" altLang="zh-CN" sz="2400" dirty="0">
              <a:solidFill>
                <a:srgbClr val="0070C0"/>
              </a:solidFill>
              <a:latin typeface="+mj-lt"/>
              <a:ea typeface="黑体" panose="02010609060101010101" pitchFamily="49" charset="-122"/>
            </a:endParaRPr>
          </a:p>
          <a:p>
            <a:pPr lvl="4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     中文版：</a:t>
            </a:r>
            <a:r>
              <a:rPr lang="en-US" altLang="zh-CN" sz="2400" u="sng" dirty="0">
                <a:hlinkClick r:id="rId5"/>
              </a:rPr>
              <a:t>http://demo.ovid.com/training/cn/</a:t>
            </a:r>
            <a:endParaRPr lang="en-US" altLang="zh-CN" sz="2400" u="sng" dirty="0"/>
          </a:p>
          <a:p>
            <a:pPr lvl="4" eaLnBrk="1" hangingPunct="1">
              <a:spcBef>
                <a:spcPct val="0"/>
              </a:spcBef>
              <a:buClrTx/>
              <a:buNone/>
            </a:pPr>
            <a:endParaRPr lang="en-US" altLang="zh-CN" sz="2400" dirty="0">
              <a:solidFill>
                <a:srgbClr val="0070C0"/>
              </a:solidFill>
              <a:latin typeface="+mj-lt"/>
              <a:ea typeface="黑体" panose="02010609060101010101" pitchFamily="49" charset="-122"/>
            </a:endParaRPr>
          </a:p>
          <a:p>
            <a:pPr lvl="4" eaLnBrk="1" hangingPunct="1">
              <a:spcBef>
                <a:spcPct val="0"/>
              </a:spcBef>
              <a:buClrTx/>
              <a:buNone/>
            </a:pPr>
            <a:endParaRPr lang="en-US" altLang="zh-CN" sz="2400" dirty="0">
              <a:solidFill>
                <a:srgbClr val="0070C0"/>
              </a:solidFill>
              <a:latin typeface="+mj-lt"/>
              <a:ea typeface="黑体" panose="02010609060101010101" pitchFamily="49" charset="-122"/>
            </a:endParaRPr>
          </a:p>
          <a:p>
            <a:pPr lvl="4" eaLnBrk="1" hangingPunct="1">
              <a:spcBef>
                <a:spcPct val="0"/>
              </a:spcBef>
              <a:buClrTx/>
              <a:buNone/>
            </a:pPr>
            <a:endParaRPr lang="en-US" altLang="zh-CN" sz="2400" dirty="0">
              <a:solidFill>
                <a:srgbClr val="0070C0"/>
              </a:solidFill>
              <a:latin typeface="+mj-lt"/>
              <a:ea typeface="黑体" panose="02010609060101010101" pitchFamily="49" charset="-122"/>
            </a:endParaRPr>
          </a:p>
          <a:p>
            <a:pPr lvl="4" eaLnBrk="1" hangingPunct="1">
              <a:spcBef>
                <a:spcPct val="0"/>
              </a:spcBef>
              <a:buClrTx/>
              <a:buNone/>
            </a:pPr>
            <a:r>
              <a:rPr lang="zh-CN" altLang="en-US" sz="2400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微信服务公众号：</a:t>
            </a:r>
            <a:endParaRPr lang="en-US" altLang="zh-CN" sz="2400" dirty="0">
              <a:solidFill>
                <a:srgbClr val="0070C0"/>
              </a:solidFill>
              <a:latin typeface="+mj-lt"/>
              <a:ea typeface="黑体" panose="02010609060101010101" pitchFamily="49" charset="-122"/>
            </a:endParaRPr>
          </a:p>
          <a:p>
            <a:pPr lvl="4" eaLnBrk="1" hangingPunct="1">
              <a:spcBef>
                <a:spcPct val="0"/>
              </a:spcBef>
              <a:buClrTx/>
              <a:buNone/>
            </a:pPr>
            <a:r>
              <a:rPr lang="zh-CN" altLang="en-US" sz="2400" dirty="0">
                <a:solidFill>
                  <a:srgbClr val="241866"/>
                </a:solidFill>
                <a:latin typeface="+mj-lt"/>
                <a:ea typeface="黑体" panose="02010609060101010101" pitchFamily="49" charset="-122"/>
              </a:rPr>
              <a:t>威科</a:t>
            </a:r>
            <a:r>
              <a:rPr lang="en-US" altLang="zh-CN" sz="2400" dirty="0">
                <a:solidFill>
                  <a:srgbClr val="241866"/>
                </a:solidFill>
                <a:latin typeface="+mj-lt"/>
                <a:ea typeface="黑体" panose="02010609060101010101" pitchFamily="49" charset="-122"/>
              </a:rPr>
              <a:t>Ovid</a:t>
            </a:r>
            <a:r>
              <a:rPr lang="zh-CN" altLang="en-US" sz="2400" dirty="0">
                <a:solidFill>
                  <a:srgbClr val="241866"/>
                </a:solidFill>
                <a:latin typeface="+mj-lt"/>
                <a:ea typeface="黑体" panose="02010609060101010101" pitchFamily="49" charset="-122"/>
              </a:rPr>
              <a:t>资源服务中心</a:t>
            </a:r>
            <a:endParaRPr lang="en-US" sz="2400" dirty="0">
              <a:solidFill>
                <a:srgbClr val="241866"/>
              </a:solidFill>
            </a:endParaRPr>
          </a:p>
          <a:p>
            <a:pPr lvl="4" eaLnBrk="1" hangingPunct="1">
              <a:spcBef>
                <a:spcPct val="0"/>
              </a:spcBef>
              <a:buClrTx/>
              <a:buFontTx/>
              <a:buNone/>
            </a:pPr>
            <a:endParaRPr lang="en-GB" altLang="zh-CN" sz="2400" dirty="0">
              <a:solidFill>
                <a:srgbClr val="0768A9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3" descr="QR 代码&#10;&#10;描述已自动生成">
            <a:extLst>
              <a:ext uri="{FF2B5EF4-FFF2-40B4-BE49-F238E27FC236}">
                <a16:creationId xmlns:a16="http://schemas.microsoft.com/office/drawing/2014/main" id="{FFC44EA1-557A-43FA-9B19-42B1EBF4B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292" y="3026295"/>
            <a:ext cx="245745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3992563"/>
            <a:ext cx="4419600" cy="2133600"/>
          </a:xfrm>
          <a:prstGeom prst="rect">
            <a:avLst/>
          </a:prstGeom>
          <a:solidFill>
            <a:srgbClr val="0768A9">
              <a:alpha val="91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>
              <a:defRPr/>
            </a:pPr>
            <a:b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zh-CN" alt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问题</a:t>
            </a:r>
            <a: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?</a:t>
            </a:r>
          </a:p>
          <a:p>
            <a:pPr marL="457200">
              <a:defRPr/>
            </a:pPr>
            <a:b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zh-CN" alt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非常感谢</a:t>
            </a:r>
            <a: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!</a:t>
            </a:r>
            <a:b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br>
              <a:rPr lang="en-US" sz="3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endParaRPr lang="en-US" sz="38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292080" y="5105400"/>
            <a:ext cx="393409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768A9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–"/>
              <a:defRPr sz="17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768A9"/>
              </a:buClr>
              <a:buFont typeface="Arial" pitchFamily="34" charset="0"/>
              <a:buChar char="»"/>
              <a:defRPr sz="17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李宁</a:t>
            </a:r>
            <a:endParaRPr lang="es-ES" altLang="zh-CN" sz="22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2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Ovid</a:t>
            </a:r>
            <a:r>
              <a:rPr lang="zh-CN" altLang="en-US" sz="22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培训经理</a:t>
            </a:r>
            <a:endParaRPr lang="es-ES" altLang="zh-CN" sz="22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zh-CN" sz="2200" u="sng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Ning.li@wolterskluwer.com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zh-CN" sz="2200" u="sng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support@ovid.com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41CB33-37E6-467C-BA4D-DAA3F693B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13" y="1205458"/>
            <a:ext cx="3362793" cy="336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2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ubjectAreaJournalCover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CML_v3">
      <a:majorFont>
        <a:latin typeface="Trebuchet MS"/>
        <a:ea typeface="ＭＳ Ｐゴシック"/>
        <a:cs typeface=""/>
      </a:majorFont>
      <a:minorFont>
        <a:latin typeface="Trebuchet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CML_v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">
  <a:themeElements>
    <a:clrScheme name="WK PPT Palette">
      <a:dk1>
        <a:sysClr val="windowText" lastClr="000000"/>
      </a:dk1>
      <a:lt1>
        <a:srgbClr val="FFFFFF"/>
      </a:lt1>
      <a:dk2>
        <a:srgbClr val="000000"/>
      </a:dk2>
      <a:lt2>
        <a:srgbClr val="C91632"/>
      </a:lt2>
      <a:accent1>
        <a:srgbClr val="0768A9"/>
      </a:accent1>
      <a:accent2>
        <a:srgbClr val="53AA37"/>
      </a:accent2>
      <a:accent3>
        <a:srgbClr val="841425"/>
      </a:accent3>
      <a:accent4>
        <a:srgbClr val="154874"/>
      </a:accent4>
      <a:accent5>
        <a:srgbClr val="397626"/>
      </a:accent5>
      <a:accent6>
        <a:srgbClr val="E79D8C"/>
      </a:accent6>
      <a:hlink>
        <a:srgbClr val="95B5D4"/>
      </a:hlink>
      <a:folHlink>
        <a:srgbClr val="B5D899"/>
      </a:folHlink>
    </a:clrScheme>
    <a:fontScheme name="Wolters Kluwer Tex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lIns="0" tIns="0" rIns="0" bIns="0">
        <a:noAutofit/>
      </a:bodyPr>
      <a:lstStyle>
        <a:defPPr marL="182563" marR="0" indent="-182563" algn="l" defTabSz="7200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Pct val="100000"/>
          <a:buFont typeface="Wingdings" pitchFamily="2" charset="2"/>
          <a:buNone/>
          <a:tabLst/>
          <a:defRPr kumimoji="0" sz="2400" b="0" i="1" u="none" strike="noStrike" kern="1200" cap="none" spc="0" normalizeH="0" baseline="0" noProof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ICML_v3">
  <a:themeElements>
    <a:clrScheme name="ICML_v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CML_v3">
      <a:majorFont>
        <a:latin typeface="Trebuchet MS"/>
        <a:ea typeface="ＭＳ Ｐゴシック"/>
        <a:cs typeface=""/>
      </a:majorFont>
      <a:minorFont>
        <a:latin typeface="Trebuchet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CML_v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ICML_v3">
  <a:themeElements>
    <a:clrScheme name="ICML_v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CML_v3">
      <a:majorFont>
        <a:latin typeface="Trebuchet MS"/>
        <a:ea typeface="ＭＳ Ｐゴシック"/>
        <a:cs typeface=""/>
      </a:majorFont>
      <a:minorFont>
        <a:latin typeface="Trebuchet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CML_v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ML_v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ML_v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SubjectAreaJournalCoverage</Template>
  <TotalTime>7646</TotalTime>
  <Words>7410</Words>
  <Application>Microsoft Office PowerPoint</Application>
  <PresentationFormat>全屏显示(4:3)</PresentationFormat>
  <Paragraphs>606</Paragraphs>
  <Slides>108</Slides>
  <Notes>74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108</vt:i4>
      </vt:variant>
    </vt:vector>
  </HeadingPairs>
  <TitlesOfParts>
    <vt:vector size="127" baseType="lpstr">
      <vt:lpstr>Arial Unicode MS</vt:lpstr>
      <vt:lpstr>Myriad Pro</vt:lpstr>
      <vt:lpstr>Myriad Web</vt:lpstr>
      <vt:lpstr>方正姚体</vt:lpstr>
      <vt:lpstr>黑体</vt:lpstr>
      <vt:lpstr>华文中宋</vt:lpstr>
      <vt:lpstr>微软雅黑</vt:lpstr>
      <vt:lpstr>Arial</vt:lpstr>
      <vt:lpstr>Bodoni MT</vt:lpstr>
      <vt:lpstr>Calibri</vt:lpstr>
      <vt:lpstr>Candara</vt:lpstr>
      <vt:lpstr>Times New Roman</vt:lpstr>
      <vt:lpstr>Trebuchet MS</vt:lpstr>
      <vt:lpstr>Wingdings</vt:lpstr>
      <vt:lpstr>SubjectAreaJournalCoverage</vt:lpstr>
      <vt:lpstr>Template</vt:lpstr>
      <vt:lpstr>2_ICML_v3</vt:lpstr>
      <vt:lpstr>3_ICML_v3</vt:lpstr>
      <vt:lpstr>Standarddesign</vt:lpstr>
      <vt:lpstr>Ovid平台 期刊 &amp; 图书 MEDLINE 使用指南 </vt:lpstr>
      <vt:lpstr>PowerPoint 演示文稿</vt:lpstr>
      <vt:lpstr>PowerPoint 演示文稿</vt:lpstr>
      <vt:lpstr>PowerPoint 演示文稿</vt:lpstr>
      <vt:lpstr>医科院订购的Ovid资源</vt:lpstr>
      <vt:lpstr>PowerPoint 演示文稿</vt:lpstr>
      <vt:lpstr>关于Lippincott Williams &amp; Wilkins </vt:lpstr>
      <vt:lpstr>LWW Collection</vt:lpstr>
      <vt:lpstr>LWW期刊亮点</vt:lpstr>
      <vt:lpstr>LWW期刊亮点</vt:lpstr>
      <vt:lpstr>LWW期刊亮点</vt:lpstr>
      <vt:lpstr>LWW期刊亮点</vt:lpstr>
      <vt:lpstr>LWW期刊亮点</vt:lpstr>
      <vt:lpstr>LWW期刊亮点</vt:lpstr>
      <vt:lpstr>LWW期刊亮点</vt:lpstr>
      <vt:lpstr>LWW期刊亮点</vt:lpstr>
      <vt:lpstr>LWW 循证医学期刊资源</vt:lpstr>
      <vt:lpstr>MEDLINE  全科性医药学文献数据库</vt:lpstr>
      <vt:lpstr>Ovid登录方式</vt:lpstr>
      <vt:lpstr>链接直接登录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  了解数据库内容</vt:lpstr>
      <vt:lpstr>点击TopArticles，查看全球下载文章排行榜 </vt:lpstr>
      <vt:lpstr>点击Search Builder，使用检索专项工具</vt:lpstr>
      <vt:lpstr>Ovid平台检索界面</vt:lpstr>
      <vt:lpstr>根据研究课题特点，选择合适的检索模式</vt:lpstr>
      <vt:lpstr>基本检索快速获取初步结果</vt:lpstr>
      <vt:lpstr>基本检索结果</vt:lpstr>
      <vt:lpstr>高级检索—关键词检索</vt:lpstr>
      <vt:lpstr>高级检索—Term Finder ֍</vt:lpstr>
      <vt:lpstr>Term Finder 术语查询</vt:lpstr>
      <vt:lpstr>Term Finder——Stedman医学词典</vt:lpstr>
      <vt:lpstr>Term Finder——MeSH主题词表</vt:lpstr>
      <vt:lpstr>Term Finder——MeSH主题词表——MeSH树状结构</vt:lpstr>
      <vt:lpstr>Term Finder——MeSH主题词表——作为术语使用(同义词)</vt:lpstr>
      <vt:lpstr>Term Finder——MeSH主题词表——范围注释</vt:lpstr>
      <vt:lpstr>Term Finder——MeSH主题词表——副标题</vt:lpstr>
      <vt:lpstr>Term Finder——MeSH轮排索引结果</vt:lpstr>
      <vt:lpstr>Term Finder——来自UMLS的相关术语</vt:lpstr>
      <vt:lpstr>Term Finder——选好要检索的词汇，直接添加进行检索</vt:lpstr>
      <vt:lpstr>Term Finder——选择MeSH主题词检索</vt:lpstr>
      <vt:lpstr>高级检索—主题词自动匹配</vt:lpstr>
      <vt:lpstr>主题词组合检索</vt:lpstr>
      <vt:lpstr>选择副主题词</vt:lpstr>
      <vt:lpstr>组合检索</vt:lpstr>
      <vt:lpstr>高级检索步骤化检索，更全面准确查找文献</vt:lpstr>
      <vt:lpstr>PowerPoint 演示文稿</vt:lpstr>
      <vt:lpstr>检索工具</vt:lpstr>
      <vt:lpstr>主题匹配</vt:lpstr>
      <vt:lpstr>Ovid根据主题词表提供可能匹配的主题词</vt:lpstr>
      <vt:lpstr>树型图</vt:lpstr>
      <vt:lpstr>PowerPoint 演示文稿</vt:lpstr>
      <vt:lpstr>轮排索引</vt:lpstr>
      <vt:lpstr>PowerPoint 演示文稿</vt:lpstr>
      <vt:lpstr>其他检索模式</vt:lpstr>
      <vt:lpstr>PowerPoint 演示文稿</vt:lpstr>
      <vt:lpstr>限制功能-与检索同时进行</vt:lpstr>
      <vt:lpstr>限制功能筛选全文文章</vt:lpstr>
      <vt:lpstr>检索结果工具</vt:lpstr>
      <vt:lpstr>检索结果工具-检索信息</vt:lpstr>
      <vt:lpstr>检索结果工具-筛选工具</vt:lpstr>
      <vt:lpstr>检索结果输出和全文获取</vt:lpstr>
      <vt:lpstr>Ovid检索结果输出</vt:lpstr>
      <vt:lpstr>Ovid提供多种全文链接</vt:lpstr>
      <vt:lpstr>Ovid Full Text提供详细全文和便捷功能-1</vt:lpstr>
      <vt:lpstr>Ovid Full Text提供详细全文和便捷功能-2</vt:lpstr>
      <vt:lpstr>Ovid Full Text提供详细全文和便捷功能-3</vt:lpstr>
      <vt:lpstr>Ovid Full Text输出图片、图表至幻灯片</vt:lpstr>
      <vt:lpstr>PowerPoint 演示文稿</vt:lpstr>
      <vt:lpstr>PowerPoint 演示文稿</vt:lpstr>
      <vt:lpstr>其他链接</vt:lpstr>
      <vt:lpstr>期刊浏览</vt:lpstr>
      <vt:lpstr>期刊浏览—显示页面</vt:lpstr>
      <vt:lpstr>单刊浏览</vt:lpstr>
      <vt:lpstr>图书浏览</vt:lpstr>
      <vt:lpstr>图书PDF下载</vt:lpstr>
      <vt:lpstr>图书PDF下载</vt:lpstr>
      <vt:lpstr>放大图片、图标</vt:lpstr>
      <vt:lpstr>图书Index</vt:lpstr>
      <vt:lpstr>PowerPoint 演示文稿</vt:lpstr>
      <vt:lpstr>丰富的多媒体资源</vt:lpstr>
      <vt:lpstr>多媒体检索 </vt:lpstr>
      <vt:lpstr>文本和多媒体检索结果一体化显示</vt:lpstr>
      <vt:lpstr>多媒体筛选工具</vt:lpstr>
      <vt:lpstr>多媒体结果页面</vt:lpstr>
      <vt:lpstr>视频播放</vt:lpstr>
      <vt:lpstr>多媒体浏览</vt:lpstr>
      <vt:lpstr>应用实例</vt:lpstr>
      <vt:lpstr>   个性化功能             ——我的工作区</vt:lpstr>
      <vt:lpstr>登录个人账号，激活我的工作区</vt:lpstr>
      <vt:lpstr>创建新的个人账号</vt:lpstr>
      <vt:lpstr>我的工作区主要功能</vt:lpstr>
      <vt:lpstr>我的课题</vt:lpstr>
      <vt:lpstr>我的课题功能嵌入整个Ovid平台</vt:lpstr>
      <vt:lpstr>我的课题的管理</vt:lpstr>
      <vt:lpstr>剪贴摘录直接保存文本信息至我的课题</vt:lpstr>
      <vt:lpstr>我的检索与定题通告</vt:lpstr>
      <vt:lpstr>自动定题通告设置1</vt:lpstr>
      <vt:lpstr>编辑修改定题通告</vt:lpstr>
      <vt:lpstr>Email收到的定题通告-实例</vt:lpstr>
      <vt:lpstr>我的期刊目录订阅服务</vt:lpstr>
      <vt:lpstr>批注</vt:lpstr>
      <vt:lpstr>如需要更多详细内容</vt:lpstr>
      <vt:lpstr>PowerPoint 演示文稿</vt:lpstr>
    </vt:vector>
  </TitlesOfParts>
  <Company>Wolters Kluwer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Jennifer.Robinson</dc:creator>
  <cp:lastModifiedBy>Li, Ning</cp:lastModifiedBy>
  <cp:revision>403</cp:revision>
  <cp:lastPrinted>2012-04-17T20:23:53Z</cp:lastPrinted>
  <dcterms:created xsi:type="dcterms:W3CDTF">2013-02-27T15:12:02Z</dcterms:created>
  <dcterms:modified xsi:type="dcterms:W3CDTF">2020-10-12T06:59:24Z</dcterms:modified>
</cp:coreProperties>
</file>